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handoutMasterIdLst>
    <p:handoutMasterId r:id="rId27"/>
  </p:handoutMasterIdLst>
  <p:sldIdLst>
    <p:sldId id="256" r:id="rId4"/>
    <p:sldId id="28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03" r:id="rId25"/>
  </p:sldIdLst>
  <p:sldSz cx="10691813"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bert" initials="c" lastIdx="3" clrIdx="0">
    <p:extLst>
      <p:ext uri="{19B8F6BF-5375-455C-9EA6-DF929625EA0E}">
        <p15:presenceInfo xmlns:p15="http://schemas.microsoft.com/office/powerpoint/2012/main" userId="c.ebert" providerId="None"/>
      </p:ext>
    </p:extLst>
  </p:cmAuthor>
  <p:cmAuthor id="2" name="c.schilk" initials="c" lastIdx="2" clrIdx="1">
    <p:extLst>
      <p:ext uri="{19B8F6BF-5375-455C-9EA6-DF929625EA0E}">
        <p15:presenceInfo xmlns:p15="http://schemas.microsoft.com/office/powerpoint/2012/main" userId="c.schil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2"/>
    <a:srgbClr val="E4036F"/>
    <a:srgbClr val="F4136B"/>
    <a:srgbClr val="E404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65707" autoAdjust="0"/>
  </p:normalViewPr>
  <p:slideViewPr>
    <p:cSldViewPr snapToGrid="0" showGuides="1">
      <p:cViewPr varScale="1">
        <p:scale>
          <a:sx n="41" d="100"/>
          <a:sy n="41" d="100"/>
        </p:scale>
        <p:origin x="1456" y="28"/>
      </p:cViewPr>
      <p:guideLst>
        <p:guide orient="horz" pos="2358"/>
        <p:guide pos="33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3" name="Datumsplatzhalt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4" name="Fußzeilenplatzhalt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5" name="Foliennummernplatzhalt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52D3DD95-0A87-4E19-8710-3DE98CC8900F}" type="slidenum">
              <a:t>‹Nr.›</a:t>
            </a:fld>
            <a:endParaRPr lang="de-DE" sz="1400" b="0" i="0" u="none" strike="noStrike" baseline="0">
              <a:ln>
                <a:noFill/>
              </a:ln>
              <a:solidFill>
                <a:srgbClr val="000000"/>
              </a:solidFill>
              <a:latin typeface="Arial" pitchFamily="18"/>
              <a:ea typeface="Arial Unicode MS" pitchFamily="2"/>
              <a:cs typeface="Arial Unicode MS" pitchFamily="2"/>
            </a:endParaRPr>
          </a:p>
        </p:txBody>
      </p:sp>
    </p:spTree>
    <p:extLst>
      <p:ext uri="{BB962C8B-B14F-4D97-AF65-F5344CB8AC3E}">
        <p14:creationId xmlns:p14="http://schemas.microsoft.com/office/powerpoint/2010/main" val="23944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1800" b="0" i="0" u="none" strike="noStrike" baseline="0">
              <a:ln>
                <a:noFill/>
              </a:ln>
              <a:solidFill>
                <a:srgbClr val="000000"/>
              </a:solidFill>
              <a:latin typeface="Arial" pitchFamily="18"/>
              <a:ea typeface="Arial Unicode MS" pitchFamily="2"/>
              <a:cs typeface="Arial Unicode MS" pitchFamily="2"/>
            </a:endParaRPr>
          </a:p>
        </p:txBody>
      </p:sp>
      <p:sp>
        <p:nvSpPr>
          <p:cNvPr id="3" name="Folienbildplatzhalter 2"/>
          <p:cNvSpPr>
            <a:spLocks noGrp="1" noRot="1" noChangeAspect="1"/>
          </p:cNvSpPr>
          <p:nvPr>
            <p:ph type="sldImg" idx="2"/>
          </p:nvPr>
        </p:nvSpPr>
        <p:spPr>
          <a:xfrm>
            <a:off x="944640" y="812880"/>
            <a:ext cx="5667120" cy="4007159"/>
          </a:xfrm>
          <a:prstGeom prst="rect">
            <a:avLst/>
          </a:prstGeom>
          <a:noFill/>
          <a:ln>
            <a:noFill/>
            <a:prstDash val="solid"/>
          </a:ln>
        </p:spPr>
      </p:sp>
      <p:sp>
        <p:nvSpPr>
          <p:cNvPr id="4" name="Notizenplatzhalter 3"/>
          <p:cNvSpPr txBox="1">
            <a:spLocks noGrp="1"/>
          </p:cNvSpPr>
          <p:nvPr>
            <p:ph type="body" sz="quarter" idx="3"/>
          </p:nvPr>
        </p:nvSpPr>
        <p:spPr>
          <a:xfrm>
            <a:off x="755280" y="5078160"/>
            <a:ext cx="6046920" cy="4810320"/>
          </a:xfrm>
          <a:prstGeom prst="rect">
            <a:avLst/>
          </a:prstGeom>
          <a:noFill/>
          <a:ln>
            <a:noFill/>
          </a:ln>
        </p:spPr>
        <p:txBody>
          <a:bodyPr vert="horz" lIns="0" tIns="0" rIns="0" bIns="0" compatLnSpc="1"/>
          <a:lstStyle/>
          <a:p>
            <a:endParaRPr lang="de-DE"/>
          </a:p>
        </p:txBody>
      </p:sp>
      <p:sp>
        <p:nvSpPr>
          <p:cNvPr id="5" name="Kopfzeilenplatzhalter 4"/>
          <p:cNvSpPr txBox="1">
            <a:spLocks noGrp="1"/>
          </p:cNvSpPr>
          <p:nvPr>
            <p:ph type="hdr" sz="quarter"/>
          </p:nvPr>
        </p:nvSpPr>
        <p:spPr>
          <a:xfrm>
            <a:off x="0" y="0"/>
            <a:ext cx="3279600" cy="533880"/>
          </a:xfrm>
          <a:prstGeom prst="rect">
            <a:avLst/>
          </a:prstGeom>
          <a:noFill/>
          <a:ln>
            <a:noFill/>
          </a:ln>
        </p:spPr>
        <p:txBody>
          <a:bodyPr vert="horz" wrap="square" lIns="0" tIns="0" rIns="0" bIns="0" anchor="t"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6" name="Datumsplatzhalter 5"/>
          <p:cNvSpPr txBox="1">
            <a:spLocks noGrp="1"/>
          </p:cNvSpPr>
          <p:nvPr>
            <p:ph type="dt" idx="1"/>
          </p:nvPr>
        </p:nvSpPr>
        <p:spPr>
          <a:xfrm>
            <a:off x="4277880" y="0"/>
            <a:ext cx="3279959" cy="533880"/>
          </a:xfrm>
          <a:prstGeom prst="rect">
            <a:avLst/>
          </a:prstGeom>
          <a:noFill/>
          <a:ln>
            <a:noFill/>
          </a:ln>
        </p:spPr>
        <p:txBody>
          <a:bodyPr vert="horz" wrap="square" lIns="0" tIns="0" rIns="0" bIns="0" anchor="t"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7" name="Fußzeilenplatzhalter 6"/>
          <p:cNvSpPr txBox="1">
            <a:spLocks noGrp="1"/>
          </p:cNvSpPr>
          <p:nvPr>
            <p:ph type="ftr" sz="quarter" idx="4"/>
          </p:nvPr>
        </p:nvSpPr>
        <p:spPr>
          <a:xfrm>
            <a:off x="0" y="10156320"/>
            <a:ext cx="3279600" cy="533880"/>
          </a:xfrm>
          <a:prstGeom prst="rect">
            <a:avLst/>
          </a:prstGeom>
          <a:noFill/>
          <a:ln>
            <a:noFill/>
          </a:ln>
        </p:spPr>
        <p:txBody>
          <a:bodyPr vert="horz" wrap="square" lIns="0" tIns="0" rIns="0" bIns="0" anchor="b"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8" name="Foliennummernplatzhalter 7"/>
          <p:cNvSpPr txBox="1">
            <a:spLocks noGrp="1"/>
          </p:cNvSpPr>
          <p:nvPr>
            <p:ph type="sldNum" sz="quarter" idx="5"/>
          </p:nvPr>
        </p:nvSpPr>
        <p:spPr>
          <a:xfrm>
            <a:off x="4277880" y="10156320"/>
            <a:ext cx="3279959" cy="533880"/>
          </a:xfrm>
          <a:prstGeom prst="rect">
            <a:avLst/>
          </a:prstGeom>
          <a:noFill/>
          <a:ln>
            <a:noFill/>
          </a:ln>
        </p:spPr>
        <p:txBody>
          <a:bodyPr vert="horz" wrap="square" lIns="0" tIns="0" rIns="0" bIns="0" anchor="b"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fld id="{ECB70381-CBD5-4EC1-ABE5-A9608FC0F728}" type="slidenum">
              <a:t>‹Nr.›</a:t>
            </a:fld>
            <a:endParaRPr lang="de-DE"/>
          </a:p>
        </p:txBody>
      </p:sp>
    </p:spTree>
    <p:extLst>
      <p:ext uri="{BB962C8B-B14F-4D97-AF65-F5344CB8AC3E}">
        <p14:creationId xmlns:p14="http://schemas.microsoft.com/office/powerpoint/2010/main" val="4107654846"/>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02BFAAEF-AA73-4F34-B658-75991253D91B}" type="slidenum">
              <a:t>1</a:t>
            </a:fld>
            <a:endParaRPr lang="de-DE"/>
          </a:p>
        </p:txBody>
      </p:sp>
      <p:sp>
        <p:nvSpPr>
          <p:cNvPr id="2" name="Folienbildplatzhalter 1"/>
          <p:cNvSpPr>
            <a:spLocks noGrp="1" noRot="1" noChangeAspect="1" noResize="1"/>
          </p:cNvSpPr>
          <p:nvPr>
            <p:ph type="sldImg"/>
          </p:nvPr>
        </p:nvSpPr>
        <p:spPr>
          <a:xfrm>
            <a:off x="944563" y="812800"/>
            <a:ext cx="566896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b="1" kern="1200" dirty="0" smtClean="0"/>
              <a:t>Fokus:</a:t>
            </a:r>
            <a:r>
              <a:rPr lang="de-DE" b="1" kern="1200" baseline="0" dirty="0" smtClean="0"/>
              <a:t> </a:t>
            </a:r>
            <a:r>
              <a:rPr lang="de-DE" b="0" kern="1200" dirty="0" smtClean="0"/>
              <a:t>Ablauf der Wahl, Zusammensetzung (Fraktion, Koalition, Opposition, Regierung)</a:t>
            </a:r>
          </a:p>
          <a:p>
            <a:pPr marL="171450" indent="-171450">
              <a:buFontTx/>
              <a:buChar char="-"/>
            </a:pPr>
            <a:r>
              <a:rPr lang="de-DE" b="1" kern="1200" dirty="0" smtClean="0"/>
              <a:t>Zeitumfang: </a:t>
            </a:r>
            <a:r>
              <a:rPr lang="de-DE" b="0" kern="1200" dirty="0" smtClean="0"/>
              <a:t>max.</a:t>
            </a:r>
            <a:r>
              <a:rPr lang="de-DE" b="0" kern="1200" baseline="0" dirty="0" smtClean="0"/>
              <a:t> 60 Minuten</a:t>
            </a:r>
            <a:endParaRPr lang="de-DE" kern="1200" dirty="0" smtClean="0"/>
          </a:p>
          <a:p>
            <a:pPr marL="171450" indent="-171450">
              <a:buFontTx/>
              <a:buChar char="-"/>
            </a:pPr>
            <a:r>
              <a:rPr lang="de-DE" b="1" kern="1200" dirty="0" smtClean="0"/>
              <a:t>Zielgruppe:</a:t>
            </a:r>
            <a:r>
              <a:rPr lang="de-DE" b="1" kern="1200" baseline="0" dirty="0" smtClean="0"/>
              <a:t> </a:t>
            </a:r>
            <a:r>
              <a:rPr lang="de-DE" b="0" kern="1200" baseline="0" smtClean="0"/>
              <a:t>ab 14</a:t>
            </a:r>
            <a:endParaRPr lang="de-DE" b="0" kern="1200" dirty="0" smtClean="0"/>
          </a:p>
          <a:p>
            <a:endParaRPr lang="de-DE" kern="1200" dirty="0" smtClean="0"/>
          </a:p>
          <a:p>
            <a:endParaRPr lang="de-DE" kern="1200" dirty="0" smtClean="0"/>
          </a:p>
          <a:p>
            <a:endParaRPr lang="de-DE" kern="1200" dirty="0" smtClean="0"/>
          </a:p>
          <a:p>
            <a:endParaRPr lang="de-DE" kern="1200" dirty="0" smtClean="0"/>
          </a:p>
          <a:p>
            <a:endParaRPr lang="de-DE" kern="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10</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 typeface="Wingdings" panose="05000000000000000000" pitchFamily="2" charset="2"/>
              <a:buNone/>
            </a:pPr>
            <a:r>
              <a:rPr lang="de-DE" u="sng" kern="1200" baseline="0" dirty="0" smtClean="0"/>
              <a:t>Antwort:</a:t>
            </a:r>
          </a:p>
          <a:p>
            <a:pPr marL="0" indent="0">
              <a:buFont typeface="Wingdings" panose="05000000000000000000" pitchFamily="2" charset="2"/>
              <a:buNone/>
            </a:pPr>
            <a:r>
              <a:rPr lang="de-DE" kern="1200" baseline="0" dirty="0" smtClean="0"/>
              <a:t>Ja</a:t>
            </a:r>
          </a:p>
          <a:p>
            <a:pPr marL="0" indent="0">
              <a:buFont typeface="Wingdings" panose="05000000000000000000" pitchFamily="2" charset="2"/>
              <a:buNone/>
            </a:pPr>
            <a:r>
              <a:rPr lang="de-DE" kern="1200" baseline="0" dirty="0" smtClean="0"/>
              <a:t>Ausschluss, wenn:</a:t>
            </a:r>
          </a:p>
          <a:p>
            <a:pPr marL="171450" indent="-171450">
              <a:buFontTx/>
              <a:buChar char="-"/>
            </a:pPr>
            <a:r>
              <a:rPr lang="de-DE" kern="1200" baseline="0" dirty="0" smtClean="0"/>
              <a:t>Richterspruch kann Ausschluss nur in wenigen Fällen ermöglichen – für zwei bis maximal fünf Jahre</a:t>
            </a:r>
          </a:p>
          <a:p>
            <a:pPr marL="171450" indent="-171450">
              <a:buFontTx/>
              <a:buChar char="-"/>
            </a:pPr>
            <a:r>
              <a:rPr lang="de-DE" kern="1200" baseline="0" dirty="0" smtClean="0"/>
              <a:t>Freiheitsstrafen von min. sechs Monaten bzw. min. einem Jahr bei: bspw. Vorbereitung eines Angriffskrieges und Hochverrat gegen den Bund, Landesverrat und Offenbarung von Staatsgeheimnissen, Wahlbehinderung und Fälschung von Wahlunterlagen, Abgeordnetenbestechung</a:t>
            </a:r>
          </a:p>
          <a:p>
            <a:pPr marL="0" indent="0">
              <a:buFontTx/>
              <a:buNone/>
            </a:pPr>
            <a:endParaRPr lang="de-DE" kern="1200" baseline="0" dirty="0" smtClean="0"/>
          </a:p>
          <a:p>
            <a:pPr marL="0" indent="0">
              <a:buFontTx/>
              <a:buNone/>
            </a:pPr>
            <a:r>
              <a:rPr lang="de-DE" kern="1200" baseline="0" dirty="0" smtClean="0"/>
              <a:t>&gt; </a:t>
            </a:r>
            <a:r>
              <a:rPr lang="de-DE" b="1" kern="1200" baseline="0" dirty="0" smtClean="0"/>
              <a:t>Überleitung: </a:t>
            </a:r>
            <a:r>
              <a:rPr lang="de-DE" kern="1200" baseline="0" dirty="0" smtClean="0"/>
              <a:t>Jetzt ist also klar wer alles wählen darf, aber </a:t>
            </a:r>
            <a:r>
              <a:rPr lang="de-DE" u="sng" kern="1200" baseline="0" dirty="0" smtClean="0"/>
              <a:t>wen</a:t>
            </a:r>
            <a:r>
              <a:rPr lang="de-DE" kern="1200" baseline="0" dirty="0" smtClean="0"/>
              <a:t> kann man wählen?</a:t>
            </a:r>
          </a:p>
          <a:p>
            <a:pPr marL="0" indent="0">
              <a:buFontTx/>
              <a:buNone/>
            </a:pPr>
            <a:endParaRPr lang="de-DE" kern="1200" baseline="0" dirty="0" smtClean="0"/>
          </a:p>
        </p:txBody>
      </p:sp>
    </p:spTree>
    <p:extLst>
      <p:ext uri="{BB962C8B-B14F-4D97-AF65-F5344CB8AC3E}">
        <p14:creationId xmlns:p14="http://schemas.microsoft.com/office/powerpoint/2010/main" val="35689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11</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Passives Wahlrecht</a:t>
            </a:r>
          </a:p>
          <a:p>
            <a:pPr marL="0" indent="0">
              <a:buFontTx/>
              <a:buNone/>
            </a:pPr>
            <a:r>
              <a:rPr lang="de-DE" u="none" kern="1200" baseline="0" dirty="0" smtClean="0"/>
              <a:t>- Erklärung</a:t>
            </a:r>
          </a:p>
        </p:txBody>
      </p:sp>
    </p:spTree>
    <p:extLst>
      <p:ext uri="{BB962C8B-B14F-4D97-AF65-F5344CB8AC3E}">
        <p14:creationId xmlns:p14="http://schemas.microsoft.com/office/powerpoint/2010/main" val="415324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12</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Passives Wahlrecht</a:t>
            </a:r>
          </a:p>
          <a:p>
            <a:pPr marL="0" indent="0">
              <a:buFontTx/>
              <a:buNone/>
            </a:pPr>
            <a:r>
              <a:rPr lang="de-DE" u="none" kern="1200" baseline="0" dirty="0" smtClean="0"/>
              <a:t>Darf Person XY zur Wahl antreten? </a:t>
            </a:r>
          </a:p>
          <a:p>
            <a:pPr marL="0" indent="0">
              <a:buFontTx/>
              <a:buNone/>
            </a:pPr>
            <a:endParaRPr lang="de-DE" u="none" kern="1200" baseline="0" dirty="0" smtClean="0"/>
          </a:p>
          <a:p>
            <a:pPr marL="171450" indent="-171450">
              <a:buFontTx/>
              <a:buChar char="-"/>
            </a:pPr>
            <a:r>
              <a:rPr lang="de-DE" u="none" kern="1200" baseline="0" dirty="0" smtClean="0"/>
              <a:t>Gruppen oder Einzelarbeit</a:t>
            </a:r>
          </a:p>
          <a:p>
            <a:pPr marL="171450" indent="-171450">
              <a:buFontTx/>
              <a:buChar char="-"/>
            </a:pPr>
            <a:r>
              <a:rPr lang="de-DE" u="none" kern="1200" baseline="0" dirty="0" smtClean="0"/>
              <a:t>TN ziehen einen Steckbrief (</a:t>
            </a:r>
            <a:r>
              <a:rPr lang="de-DE" b="1" u="none" kern="1200" baseline="0" dirty="0" smtClean="0"/>
              <a:t>Steckbriefe als PDF-Datei im Anhang verfügbar)</a:t>
            </a:r>
          </a:p>
          <a:p>
            <a:pPr marL="171450" indent="-171450">
              <a:buFontTx/>
              <a:buChar char="-"/>
            </a:pPr>
            <a:r>
              <a:rPr lang="de-DE" u="none" kern="1200" baseline="0" dirty="0" smtClean="0"/>
              <a:t>Diskussion über Möglichkeit zur Wahlaufstellung</a:t>
            </a:r>
          </a:p>
          <a:p>
            <a:pPr marL="0" indent="0">
              <a:buFontTx/>
              <a:buNone/>
            </a:pPr>
            <a:endParaRPr lang="de-DE" u="none" kern="1200" baseline="0" dirty="0" smtClean="0"/>
          </a:p>
          <a:p>
            <a:pPr marL="171450" indent="-171450">
              <a:buFontTx/>
              <a:buChar char="-"/>
            </a:pPr>
            <a:r>
              <a:rPr lang="de-DE" b="1" u="none" kern="1200" baseline="0" dirty="0" smtClean="0"/>
              <a:t>Aufgabe</a:t>
            </a:r>
            <a:r>
              <a:rPr lang="de-DE" u="none" kern="1200" baseline="0" dirty="0" smtClean="0"/>
              <a:t>: Du sitzt im Wahlausschuss Sachsens und bekommst viele Anmeldungen für die Bundestagswahl auf deinen Tisch. Zieh eine Bewerbung heraus und prüfe, ob sie zulässig ist.</a:t>
            </a:r>
          </a:p>
          <a:p>
            <a:pPr marL="171450" indent="-171450">
              <a:buFontTx/>
              <a:buChar char="-"/>
            </a:pPr>
            <a:endParaRPr lang="de-DE" u="none" kern="1200" baseline="0" dirty="0" smtClean="0"/>
          </a:p>
          <a:p>
            <a:pPr marL="171450" indent="-171450">
              <a:buFontTx/>
              <a:buChar char="-"/>
            </a:pPr>
            <a:r>
              <a:rPr lang="de-DE" u="none" kern="1200" baseline="0" dirty="0" smtClean="0"/>
              <a:t>TN beraten über Steckbrief, Gruppendiskussion über Zulassung zur Wahl -&gt; ausschlaggebende Merkmal werden notiert</a:t>
            </a:r>
          </a:p>
          <a:p>
            <a:pPr marL="171450" indent="-171450">
              <a:buFontTx/>
              <a:buChar char="-"/>
            </a:pPr>
            <a:r>
              <a:rPr lang="de-DE" u="none" kern="1200" baseline="0" dirty="0" smtClean="0"/>
              <a:t>Unterschiedlichkeit der Bewerber*innen unterstreichen, rechtlichen Voraussetzungen bewusst niedrig gehalten, um Vielfalt im Parlament zu ermöglichen -&gt; Parlament als Spiegel der Gesellschaft- Abgeordneten als Repräsentanten (Idealfall!)</a:t>
            </a:r>
          </a:p>
          <a:p>
            <a:pPr marL="0" indent="0">
              <a:buFontTx/>
              <a:buNone/>
            </a:pPr>
            <a:endParaRPr lang="de-DE" u="none" kern="1200" baseline="0" dirty="0" smtClean="0"/>
          </a:p>
          <a:p>
            <a:pPr marL="0" indent="0">
              <a:buFontTx/>
              <a:buNone/>
            </a:pPr>
            <a:r>
              <a:rPr lang="de-DE" u="none" kern="1200" baseline="0" dirty="0" smtClean="0"/>
              <a:t>&gt; </a:t>
            </a:r>
            <a:r>
              <a:rPr lang="de-DE" b="1" u="none" kern="1200" baseline="0" dirty="0" smtClean="0"/>
              <a:t>Überleitung: </a:t>
            </a:r>
            <a:r>
              <a:rPr lang="de-DE" u="none" kern="1200" baseline="0" dirty="0" smtClean="0"/>
              <a:t>Es ist klar wer aktiv wählen kann und wer sich wählen lassen kann. Wie läuft so eine Stimmabgabe ab?</a:t>
            </a:r>
          </a:p>
          <a:p>
            <a:pPr marL="171450" indent="-171450">
              <a:buFontTx/>
              <a:buChar char="-"/>
            </a:pPr>
            <a:endParaRPr lang="de-DE" u="none" kern="1200" baseline="0" dirty="0" smtClean="0"/>
          </a:p>
          <a:p>
            <a:pPr marL="171450" indent="-171450">
              <a:buFontTx/>
              <a:buChar char="-"/>
            </a:pPr>
            <a:endParaRPr lang="de-DE" u="none" kern="1200" baseline="0" dirty="0" smtClean="0"/>
          </a:p>
          <a:p>
            <a:pPr marL="0" indent="0">
              <a:buFontTx/>
              <a:buNone/>
            </a:pPr>
            <a:endParaRPr lang="de-DE" u="none" kern="1200" baseline="0" dirty="0" smtClean="0"/>
          </a:p>
        </p:txBody>
      </p:sp>
    </p:spTree>
    <p:extLst>
      <p:ext uri="{BB962C8B-B14F-4D97-AF65-F5344CB8AC3E}">
        <p14:creationId xmlns:p14="http://schemas.microsoft.com/office/powerpoint/2010/main" val="381064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13</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Stimmabgabe und Stimmzettel</a:t>
            </a:r>
            <a:endParaRPr lang="de-DE" u="none" kern="1200" baseline="0" dirty="0" smtClean="0"/>
          </a:p>
          <a:p>
            <a:pPr marL="171450" indent="-171450">
              <a:buFontTx/>
              <a:buChar char="-"/>
            </a:pPr>
            <a:r>
              <a:rPr lang="de-DE" u="none" kern="1200" baseline="0" dirty="0" smtClean="0"/>
              <a:t>TN befassen sich mit Prozedur des Wahlvorganges</a:t>
            </a:r>
          </a:p>
          <a:p>
            <a:pPr marL="0" indent="0">
              <a:buFontTx/>
              <a:buNone/>
            </a:pPr>
            <a:endParaRPr lang="de-DE" u="none" kern="1200" baseline="0" dirty="0" smtClean="0"/>
          </a:p>
          <a:p>
            <a:pPr marL="171450" indent="-171450">
              <a:buFontTx/>
              <a:buChar char="-"/>
            </a:pPr>
            <a:r>
              <a:rPr lang="de-DE" b="1" u="none" kern="1200" baseline="0" dirty="0" smtClean="0"/>
              <a:t>Frage: </a:t>
            </a:r>
            <a:r>
              <a:rPr lang="de-DE" u="none" kern="1200" baseline="0" dirty="0" smtClean="0"/>
              <a:t>Wie denkt ihr läuft das ab? </a:t>
            </a:r>
          </a:p>
          <a:p>
            <a:pPr marL="171450" indent="-171450">
              <a:buFontTx/>
              <a:buChar char="-"/>
            </a:pPr>
            <a:r>
              <a:rPr lang="de-DE" u="none" kern="1200" baseline="0" dirty="0" smtClean="0"/>
              <a:t>Video </a:t>
            </a:r>
            <a:r>
              <a:rPr lang="de-DE" u="none" kern="1200" baseline="0" dirty="0" err="1" smtClean="0"/>
              <a:t>Bpb</a:t>
            </a:r>
            <a:r>
              <a:rPr lang="de-DE" u="none" kern="1200" baseline="0" dirty="0" smtClean="0"/>
              <a:t> über Erst- und Zweitstimme: Erst- und Zweitstimme | </a:t>
            </a:r>
            <a:r>
              <a:rPr lang="de-DE" u="none" kern="1200" baseline="0" dirty="0" err="1" smtClean="0"/>
              <a:t>bp</a:t>
            </a:r>
            <a:r>
              <a:rPr lang="de-DE" u="none" kern="1200" baseline="0" dirty="0" smtClean="0"/>
              <a:t> (ca. 3 min &gt; https://www.bpb.de/mediathek/599/erst-und-zweitstimme)</a:t>
            </a:r>
          </a:p>
          <a:p>
            <a:pPr marL="171450" indent="-171450">
              <a:buFontTx/>
              <a:buChar char="-"/>
            </a:pPr>
            <a:endParaRPr lang="de-DE" u="none" kern="1200" baseline="0" dirty="0" smtClean="0"/>
          </a:p>
        </p:txBody>
      </p:sp>
    </p:spTree>
    <p:extLst>
      <p:ext uri="{BB962C8B-B14F-4D97-AF65-F5344CB8AC3E}">
        <p14:creationId xmlns:p14="http://schemas.microsoft.com/office/powerpoint/2010/main" val="38126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14</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Stimmabgabe und Stimmzettel</a:t>
            </a:r>
            <a:endParaRPr lang="de-DE" u="none" kern="1200" baseline="0" dirty="0" smtClean="0"/>
          </a:p>
          <a:p>
            <a:pPr marL="171450" indent="-171450">
              <a:buFontTx/>
              <a:buChar char="-"/>
            </a:pPr>
            <a:r>
              <a:rPr lang="de-DE" u="none" kern="1200" baseline="0" dirty="0" smtClean="0"/>
              <a:t>TN befassen sich mit Prozedur des Wahlvorganges</a:t>
            </a:r>
          </a:p>
          <a:p>
            <a:pPr marL="0" indent="0">
              <a:buFontTx/>
              <a:buNone/>
            </a:pPr>
            <a:endParaRPr lang="de-DE" u="none" kern="1200" baseline="0" dirty="0" smtClean="0"/>
          </a:p>
          <a:p>
            <a:pPr marL="171450" indent="-171450">
              <a:buFontTx/>
              <a:buChar char="-"/>
            </a:pPr>
            <a:r>
              <a:rPr lang="de-DE" b="1" u="none" kern="1200" baseline="0" dirty="0" smtClean="0"/>
              <a:t>Frage: </a:t>
            </a:r>
            <a:r>
              <a:rPr lang="de-DE" u="none" kern="1200" baseline="0" dirty="0" smtClean="0"/>
              <a:t>Was haltet ihr von dieser Aufteilung der Stimmen? </a:t>
            </a:r>
          </a:p>
          <a:p>
            <a:pPr marL="171450" indent="-171450">
              <a:buFontTx/>
              <a:buChar char="-"/>
            </a:pPr>
            <a:r>
              <a:rPr lang="de-DE" u="none" kern="1200" baseline="0" dirty="0" smtClean="0"/>
              <a:t>Bewandtnis dieser Aufteilung: Erststimme sichert Vertretung aller Regionen  mit ihren unterschiedlichen Bedürfnislagen und Wähler*inneninteressen</a:t>
            </a:r>
          </a:p>
          <a:p>
            <a:pPr marL="171450" indent="-171450">
              <a:buFontTx/>
              <a:buChar char="-"/>
            </a:pPr>
            <a:r>
              <a:rPr lang="de-DE" u="none" kern="1200" baseline="0" dirty="0" smtClean="0"/>
              <a:t>Diskussion</a:t>
            </a:r>
          </a:p>
          <a:p>
            <a:pPr marL="0" indent="0">
              <a:buFontTx/>
              <a:buNone/>
            </a:pPr>
            <a:endParaRPr lang="de-DE" u="none" kern="1200" baseline="0" dirty="0" smtClean="0"/>
          </a:p>
          <a:p>
            <a:pPr marL="0" indent="0">
              <a:buFontTx/>
              <a:buNone/>
            </a:pPr>
            <a:r>
              <a:rPr lang="de-DE" u="none" kern="1200" baseline="0" dirty="0" smtClean="0"/>
              <a:t>&gt; </a:t>
            </a:r>
            <a:r>
              <a:rPr lang="de-DE" b="1" u="none" kern="1200" baseline="0" dirty="0" smtClean="0"/>
              <a:t>Überleitung</a:t>
            </a:r>
            <a:r>
              <a:rPr lang="de-DE" u="none" kern="1200" baseline="0" dirty="0" smtClean="0"/>
              <a:t>: Was für Parteien stellen sich zu Wahl? Welche kennt ihr? Welche denkt ihr, werden es in den Bundestag schaffen?</a:t>
            </a:r>
          </a:p>
          <a:p>
            <a:pPr marL="0" indent="0">
              <a:buFontTx/>
              <a:buNone/>
            </a:pPr>
            <a:endParaRPr lang="de-DE" u="none" kern="1200" baseline="0" dirty="0" smtClean="0"/>
          </a:p>
        </p:txBody>
      </p:sp>
    </p:spTree>
    <p:extLst>
      <p:ext uri="{BB962C8B-B14F-4D97-AF65-F5344CB8AC3E}">
        <p14:creationId xmlns:p14="http://schemas.microsoft.com/office/powerpoint/2010/main" val="1547792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15</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Parteien</a:t>
            </a:r>
          </a:p>
          <a:p>
            <a:pPr marL="171450" indent="-171450">
              <a:buFontTx/>
              <a:buChar char="-"/>
            </a:pPr>
            <a:r>
              <a:rPr lang="de-DE" u="none" kern="1200" baseline="0" dirty="0" smtClean="0"/>
              <a:t>Das sind die Parteien, die zur Zeit im Bundestag vertreten sind. </a:t>
            </a:r>
          </a:p>
          <a:p>
            <a:pPr marL="171450" indent="-171450">
              <a:buFontTx/>
              <a:buChar char="-"/>
            </a:pPr>
            <a:r>
              <a:rPr lang="de-DE" u="none" kern="1200" baseline="0" dirty="0" smtClean="0"/>
              <a:t>Wisst ihr für was jede Partei steht/für was die Abkürzungen stehen und was sie bedeuten? (grobe Einordnung) </a:t>
            </a:r>
          </a:p>
          <a:p>
            <a:pPr marL="0" indent="0">
              <a:buFontTx/>
              <a:buNone/>
            </a:pPr>
            <a:endParaRPr lang="de-DE" u="none" kern="1200" baseline="0" dirty="0" smtClean="0"/>
          </a:p>
        </p:txBody>
      </p:sp>
    </p:spTree>
    <p:extLst>
      <p:ext uri="{BB962C8B-B14F-4D97-AF65-F5344CB8AC3E}">
        <p14:creationId xmlns:p14="http://schemas.microsoft.com/office/powerpoint/2010/main" val="304310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16</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Parteien</a:t>
            </a:r>
          </a:p>
          <a:p>
            <a:pPr marL="171450" indent="-171450">
              <a:buFontTx/>
              <a:buChar char="-"/>
            </a:pPr>
            <a:r>
              <a:rPr lang="de-DE" u="none" kern="1200" baseline="0" dirty="0" smtClean="0"/>
              <a:t>nach der Wahl werden die Stimmen ausgezählt und die Plätze entsprechend verteilt. </a:t>
            </a:r>
          </a:p>
          <a:p>
            <a:pPr marL="171450" indent="-171450">
              <a:buFontTx/>
              <a:buChar char="-"/>
            </a:pPr>
            <a:r>
              <a:rPr lang="de-DE" u="none" kern="1200" baseline="0" dirty="0" smtClean="0"/>
              <a:t>dürfen alle Parteien in den Bundestag einziehen? &gt; </a:t>
            </a:r>
            <a:r>
              <a:rPr lang="de-DE" b="1" u="none" kern="1200" baseline="0" dirty="0" smtClean="0"/>
              <a:t>5 %- Hürde </a:t>
            </a:r>
            <a:r>
              <a:rPr lang="de-DE" u="none" kern="1200" baseline="0" dirty="0" smtClean="0"/>
              <a:t>und deren Sinn kurz erklären (Nicht alle Parteien, die auf dem Stimmzettel stehen, schaffen es auch in den Bundestag. Denn dafür braucht eine Partei bundesweit mindestens 5 % der </a:t>
            </a:r>
            <a:r>
              <a:rPr lang="de-DE" u="none" kern="1200" baseline="0" dirty="0" err="1" smtClean="0"/>
              <a:t>ZweitstimmenDer</a:t>
            </a:r>
            <a:r>
              <a:rPr lang="de-DE" u="none" kern="1200" baseline="0" dirty="0" smtClean="0"/>
              <a:t> Sinn der "Fünf-Prozent-Hürde": Sie soll eine zu starke Zersplitterung des Parlaments verhindern. Wer die Fünf-Prozent-Hürde nicht überspringt, kann es trotzdem in den Bundestag schaffen: Dazu muss eine Partei mindestens drei Direktmandate gewinnen. Dann kommen nicht nur die drei Abgeordneten aus den Direktwahlkreisen in den Bundestag – es wird AUCH der Zweitstimmen-Anteil dieser Partei berücksichtigt.)</a:t>
            </a:r>
          </a:p>
          <a:p>
            <a:pPr marL="0" indent="0">
              <a:buFontTx/>
              <a:buNone/>
            </a:pPr>
            <a:endParaRPr lang="de-DE" u="none" kern="1200" baseline="0" dirty="0" smtClean="0"/>
          </a:p>
          <a:p>
            <a:pPr marL="171450" indent="-171450">
              <a:buFontTx/>
              <a:buChar char="-"/>
            </a:pPr>
            <a:r>
              <a:rPr lang="de-DE" u="none" kern="1200" baseline="0" dirty="0" smtClean="0"/>
              <a:t>wie ist die aktuelle Sitzverteilung im Bundestag?</a:t>
            </a:r>
          </a:p>
          <a:p>
            <a:pPr marL="0" indent="0">
              <a:buFont typeface="Wingdings" panose="05000000000000000000" pitchFamily="2" charset="2"/>
              <a:buNone/>
            </a:pPr>
            <a:r>
              <a:rPr lang="de-DE" u="none" kern="1200" baseline="0" dirty="0" smtClean="0"/>
              <a:t>&gt; Bild der Zusammensetzung der Fraktionen des Bundestages Sitzverteilung</a:t>
            </a:r>
          </a:p>
          <a:p>
            <a:pPr marL="171450" indent="-171450">
              <a:buFont typeface="Wingdings" panose="05000000000000000000" pitchFamily="2" charset="2"/>
              <a:buChar char="Ø"/>
            </a:pPr>
            <a:endParaRPr lang="de-DE" u="none" kern="1200" baseline="0" dirty="0" smtClean="0"/>
          </a:p>
          <a:p>
            <a:pPr marL="171450" indent="-171450">
              <a:buFontTx/>
              <a:buChar char="-"/>
            </a:pPr>
            <a:r>
              <a:rPr lang="de-DE" u="none" kern="1200" baseline="0" dirty="0" smtClean="0"/>
              <a:t>aktuell sitzen </a:t>
            </a:r>
            <a:r>
              <a:rPr lang="de-DE" u="none" kern="1200" baseline="0" dirty="0" err="1" smtClean="0"/>
              <a:t>echs</a:t>
            </a:r>
            <a:r>
              <a:rPr lang="de-DE" u="none" kern="1200" baseline="0" dirty="0" smtClean="0"/>
              <a:t> Fraktionen im Bundestag.</a:t>
            </a:r>
          </a:p>
          <a:p>
            <a:pPr marL="0" indent="0">
              <a:buFont typeface="Wingdings" panose="05000000000000000000" pitchFamily="2" charset="2"/>
              <a:buNone/>
            </a:pPr>
            <a:r>
              <a:rPr lang="de-DE" u="none" kern="1200" baseline="0" dirty="0" smtClean="0"/>
              <a:t>&gt; Begriff der </a:t>
            </a:r>
            <a:r>
              <a:rPr lang="de-DE" b="1" u="none" kern="1200" baseline="0" dirty="0" smtClean="0"/>
              <a:t>Fraktion</a:t>
            </a:r>
            <a:r>
              <a:rPr lang="de-DE" u="none" kern="1200" baseline="0" dirty="0" smtClean="0"/>
              <a:t> erklären -&gt;Das ist eine Gruppe von Abgeordneten, die in einem Parlament freiwillig zusammenarbeitet. Die Abgeordneten haben ähnliche politische Meinungen und gehören meistens der gleichen Partei an. Gemeinsam sind sie stärker als alleine und können als Fraktion besser für ihre Anliegen eintreten. Es gibt aber auch fraktionslose Politiker im Bundestag (derzeit 10). </a:t>
            </a:r>
          </a:p>
          <a:p>
            <a:pPr marL="0" indent="0">
              <a:buFont typeface="Wingdings" panose="05000000000000000000" pitchFamily="2" charset="2"/>
              <a:buNone/>
            </a:pPr>
            <a:endParaRPr lang="de-DE" u="none" kern="1200" baseline="0" dirty="0" smtClean="0"/>
          </a:p>
          <a:p>
            <a:pPr marL="0" indent="0">
              <a:buFontTx/>
              <a:buNone/>
            </a:pPr>
            <a:r>
              <a:rPr lang="de-DE" u="none" kern="1200" baseline="0" dirty="0" smtClean="0"/>
              <a:t>&gt; </a:t>
            </a:r>
            <a:r>
              <a:rPr lang="de-DE" b="1" u="none" kern="1200" baseline="0" dirty="0" smtClean="0"/>
              <a:t>Überleitung: </a:t>
            </a:r>
            <a:r>
              <a:rPr lang="de-DE" u="none" kern="1200" baseline="0" dirty="0" smtClean="0"/>
              <a:t>Vor welcher Aufgaben stehen die Fraktionen nach einer Wahl?</a:t>
            </a:r>
          </a:p>
          <a:p>
            <a:pPr marL="0" indent="0">
              <a:buFontTx/>
              <a:buNone/>
            </a:pPr>
            <a:endParaRPr lang="de-DE" u="none" kern="1200" baseline="0" dirty="0" smtClean="0"/>
          </a:p>
        </p:txBody>
      </p:sp>
    </p:spTree>
    <p:extLst>
      <p:ext uri="{BB962C8B-B14F-4D97-AF65-F5344CB8AC3E}">
        <p14:creationId xmlns:p14="http://schemas.microsoft.com/office/powerpoint/2010/main" val="389726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17</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Regierungsbildung, Koalition, Opposition</a:t>
            </a:r>
          </a:p>
          <a:p>
            <a:pPr marL="0" indent="0">
              <a:buFontTx/>
              <a:buNone/>
            </a:pPr>
            <a:endParaRPr lang="de-DE" u="sng" kern="1200" baseline="0" dirty="0" smtClean="0"/>
          </a:p>
          <a:p>
            <a:pPr marL="171450" indent="-171450">
              <a:buFontTx/>
              <a:buChar char="-"/>
            </a:pPr>
            <a:r>
              <a:rPr lang="de-DE" u="none" kern="1200" baseline="0" dirty="0" smtClean="0"/>
              <a:t>Demokratie heißt die Mehrheit entscheidet</a:t>
            </a:r>
          </a:p>
          <a:p>
            <a:pPr marL="171450" indent="-171450">
              <a:buFontTx/>
              <a:buChar char="-"/>
            </a:pPr>
            <a:r>
              <a:rPr lang="de-DE" u="none" kern="1200" baseline="0" dirty="0" smtClean="0"/>
              <a:t>daher ist es wichtig Mehrheiten zu bilden, um Entscheidungen treffen zu können</a:t>
            </a:r>
          </a:p>
          <a:p>
            <a:pPr marL="171450" indent="-171450">
              <a:buFontTx/>
              <a:buChar char="-"/>
            </a:pPr>
            <a:r>
              <a:rPr lang="de-DE" u="none" kern="1200" baseline="0" dirty="0" smtClean="0"/>
              <a:t>das heißt: nach der Wahl schauen die Parteien wie viele Sitze sie bekommen haben</a:t>
            </a:r>
          </a:p>
          <a:p>
            <a:pPr marL="171450" indent="-171450">
              <a:buFontTx/>
              <a:buChar char="-"/>
            </a:pPr>
            <a:r>
              <a:rPr lang="de-DE" u="none" kern="1200" baseline="0" dirty="0" smtClean="0"/>
              <a:t>hat eine Partei über die Hälfte der Stimme, dann hat sie die Mehrheit, ist nicht auf die Zustimmung anderer angewiesen und kann alleine entscheiden &gt; kommt aber äußerst selten vor, oft reicht es für eine Partei nicht aus und sie muss mich einer oder mehren anderen Parteien zusammentun und eine </a:t>
            </a:r>
            <a:r>
              <a:rPr lang="de-DE" b="1" u="none" kern="1200" baseline="0" dirty="0" smtClean="0"/>
              <a:t>Koalition </a:t>
            </a:r>
            <a:r>
              <a:rPr lang="de-DE" u="none" kern="1200" baseline="0" dirty="0" smtClean="0"/>
              <a:t>bilden um die Mehrheit zu haben</a:t>
            </a:r>
          </a:p>
          <a:p>
            <a:pPr marL="171450" indent="-171450">
              <a:buFontTx/>
              <a:buChar char="-"/>
            </a:pPr>
            <a:r>
              <a:rPr lang="de-DE" u="none" kern="1200" baseline="0" dirty="0" smtClean="0"/>
              <a:t>diese Koalition darf dann regieren, alle Parteien die nicht in der Koalition sind bilden automatisch die </a:t>
            </a:r>
            <a:r>
              <a:rPr lang="de-DE" b="1" u="none" kern="1200" baseline="0" dirty="0" smtClean="0"/>
              <a:t>Opposition</a:t>
            </a:r>
            <a:r>
              <a:rPr lang="de-DE" u="none" kern="1200" baseline="0" dirty="0" smtClean="0"/>
              <a:t> (was nicht heißt, dass sich die übrigen Parteien mögen müssen oder das gleiche wollen müssen)</a:t>
            </a:r>
          </a:p>
          <a:p>
            <a:pPr marL="0" indent="0">
              <a:buFontTx/>
              <a:buNone/>
            </a:pPr>
            <a:r>
              <a:rPr lang="de-DE" u="none" kern="1200" baseline="0" dirty="0" smtClean="0"/>
              <a:t> </a:t>
            </a:r>
          </a:p>
          <a:p>
            <a:pPr marL="0" indent="0">
              <a:buFontTx/>
              <a:buNone/>
            </a:pPr>
            <a:endParaRPr lang="de-DE" u="none" kern="1200" baseline="0" dirty="0" smtClean="0"/>
          </a:p>
        </p:txBody>
      </p:sp>
    </p:spTree>
    <p:extLst>
      <p:ext uri="{BB962C8B-B14F-4D97-AF65-F5344CB8AC3E}">
        <p14:creationId xmlns:p14="http://schemas.microsoft.com/office/powerpoint/2010/main" val="335345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18</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Aufgaben von Parlament und Regierung</a:t>
            </a:r>
          </a:p>
          <a:p>
            <a:pPr marL="171450" indent="-171450">
              <a:buFontTx/>
              <a:buChar char="-"/>
            </a:pPr>
            <a:r>
              <a:rPr lang="de-DE" u="none" kern="1200" baseline="0" dirty="0" smtClean="0"/>
              <a:t>jetzt haben wir uns schon angeschaut wie wer gewählt wird, wie sich der Bundestag zusammensetzt und wie sich die Regierung bildet</a:t>
            </a:r>
          </a:p>
          <a:p>
            <a:pPr marL="171450" indent="-171450">
              <a:buFontTx/>
              <a:buChar char="-"/>
            </a:pPr>
            <a:r>
              <a:rPr lang="de-DE" b="0" u="none" kern="1200" baseline="0" dirty="0" smtClean="0"/>
              <a:t>Aufgaben des </a:t>
            </a:r>
            <a:r>
              <a:rPr lang="de-DE" b="1" u="none" kern="1200" baseline="0" dirty="0" smtClean="0"/>
              <a:t>Bundestages: </a:t>
            </a:r>
            <a:r>
              <a:rPr lang="de-DE" u="none" kern="1200" baseline="0" dirty="0" smtClean="0"/>
              <a:t>Gesetzgebung (zentrale Aufgabe), Kontrolle der Regierungsarbeit und Verabschiedung des Bundeshaushaltes &gt; weitere Infos: https://www.bundestag.de/parlament/aufgaben-197186) </a:t>
            </a:r>
          </a:p>
          <a:p>
            <a:pPr marL="171450" indent="-171450">
              <a:buFontTx/>
              <a:buChar char="-"/>
            </a:pPr>
            <a:r>
              <a:rPr lang="de-DE" u="none" kern="1200" baseline="0" dirty="0" smtClean="0"/>
              <a:t>Aufgaben der </a:t>
            </a:r>
            <a:r>
              <a:rPr lang="de-DE" b="1" u="none" kern="1200" baseline="0" dirty="0" smtClean="0"/>
              <a:t>Bundesregierung</a:t>
            </a:r>
            <a:r>
              <a:rPr lang="de-DE" u="none" kern="1200" baseline="0" dirty="0" smtClean="0"/>
              <a:t>: Die Bundesregierung steuert die politischen und staatlichen Geschäfte, hat jedoch auch das Initiativrecht für Gesetze.</a:t>
            </a:r>
          </a:p>
          <a:p>
            <a:pPr marL="171450" indent="-171450">
              <a:buFontTx/>
              <a:buChar char="-"/>
            </a:pPr>
            <a:endParaRPr lang="de-DE" u="none" kern="1200" baseline="0" dirty="0" smtClean="0"/>
          </a:p>
          <a:p>
            <a:pPr marL="0" indent="0">
              <a:buFontTx/>
              <a:buNone/>
            </a:pPr>
            <a:r>
              <a:rPr lang="de-DE" u="none" kern="1200" baseline="0" dirty="0" smtClean="0"/>
              <a:t> </a:t>
            </a:r>
          </a:p>
          <a:p>
            <a:pPr marL="0" indent="0">
              <a:buFontTx/>
              <a:buNone/>
            </a:pPr>
            <a:r>
              <a:rPr lang="de-DE" u="none" kern="1200" baseline="0" dirty="0" smtClean="0"/>
              <a:t>Was machen sie noch? Was passiert noch nach der Wahl?</a:t>
            </a:r>
          </a:p>
          <a:p>
            <a:pPr marL="171450" indent="-171450">
              <a:buFontTx/>
              <a:buChar char="-"/>
            </a:pPr>
            <a:r>
              <a:rPr lang="de-DE" u="none" kern="1200" baseline="0" dirty="0" smtClean="0"/>
              <a:t>weitere Aufgaben haben wir in Emojis dargestellt.  (Bilderrätsel)</a:t>
            </a:r>
          </a:p>
          <a:p>
            <a:pPr marL="171450" indent="-171450">
              <a:buFontTx/>
              <a:buChar char="-"/>
            </a:pPr>
            <a:r>
              <a:rPr lang="de-DE" u="sng" kern="1200" baseline="0" dirty="0" smtClean="0"/>
              <a:t>Lösung: </a:t>
            </a:r>
            <a:r>
              <a:rPr lang="de-DE" u="none" kern="1200" baseline="0" dirty="0" smtClean="0"/>
              <a:t>Wahlfunktion</a:t>
            </a:r>
          </a:p>
          <a:p>
            <a:pPr marL="0" indent="0">
              <a:buFontTx/>
              <a:buNone/>
            </a:pPr>
            <a:endParaRPr lang="de-DE" u="none" kern="1200" baseline="0" dirty="0" smtClean="0"/>
          </a:p>
        </p:txBody>
      </p:sp>
    </p:spTree>
    <p:extLst>
      <p:ext uri="{BB962C8B-B14F-4D97-AF65-F5344CB8AC3E}">
        <p14:creationId xmlns:p14="http://schemas.microsoft.com/office/powerpoint/2010/main" val="218155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19</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u="sng" kern="1200" baseline="0" dirty="0" smtClean="0"/>
              <a:t>Lösung: </a:t>
            </a:r>
            <a:r>
              <a:rPr lang="de-DE" u="none" kern="1200" baseline="0" dirty="0" smtClean="0"/>
              <a:t>Gesetzgebung</a:t>
            </a:r>
          </a:p>
          <a:p>
            <a:pPr marL="171450" indent="-171450">
              <a:buFontTx/>
              <a:buChar char="-"/>
            </a:pPr>
            <a:r>
              <a:rPr lang="de-DE" u="none" kern="1200" baseline="0" dirty="0" smtClean="0"/>
              <a:t>Möglichkeit auf andere Abstimmungsmöglichkeiten und Themen der Gesetze einzugehen</a:t>
            </a:r>
          </a:p>
          <a:p>
            <a:pPr marL="171450" indent="-171450">
              <a:buFontTx/>
              <a:buChar char="-"/>
            </a:pPr>
            <a:endParaRPr lang="de-DE" u="none" kern="1200" baseline="0" dirty="0" smtClean="0"/>
          </a:p>
          <a:p>
            <a:pPr marL="0" indent="0">
              <a:buFontTx/>
              <a:buNone/>
            </a:pPr>
            <a:endParaRPr lang="de-DE" u="none" kern="1200" baseline="0" dirty="0" smtClean="0"/>
          </a:p>
        </p:txBody>
      </p:sp>
    </p:spTree>
    <p:extLst>
      <p:ext uri="{BB962C8B-B14F-4D97-AF65-F5344CB8AC3E}">
        <p14:creationId xmlns:p14="http://schemas.microsoft.com/office/powerpoint/2010/main" val="419134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endParaRPr lang="de-DE" kern="1200"/>
          </a:p>
        </p:txBody>
      </p:sp>
    </p:spTree>
    <p:extLst>
      <p:ext uri="{BB962C8B-B14F-4D97-AF65-F5344CB8AC3E}">
        <p14:creationId xmlns:p14="http://schemas.microsoft.com/office/powerpoint/2010/main" val="45105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20</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u="sng" kern="1200" baseline="0" dirty="0" smtClean="0"/>
              <a:t>Lösung</a:t>
            </a:r>
            <a:r>
              <a:rPr lang="de-DE" u="none" kern="1200" baseline="0" dirty="0" smtClean="0"/>
              <a:t>: Koordinierung von Bundeswehreinsätzen im Ausland</a:t>
            </a:r>
          </a:p>
          <a:p>
            <a:pPr marL="171450" indent="-171450">
              <a:buFontTx/>
              <a:buChar char="-"/>
            </a:pPr>
            <a:r>
              <a:rPr lang="de-DE" u="none" kern="1200" baseline="0" dirty="0" smtClean="0"/>
              <a:t>Möglichkeit auf Arten der Einsätze im Inland, Besonderheit der Anknüpfung an das Parlament, internationale Kooperation in UN/NATO, Bestrebung der Einführung eines verpflichtenden sozialen Jahres einiger Parteien zu sprechen</a:t>
            </a:r>
          </a:p>
          <a:p>
            <a:pPr marL="0" indent="0">
              <a:buFontTx/>
              <a:buNone/>
            </a:pPr>
            <a:endParaRPr lang="de-DE" u="none" kern="1200" baseline="0" dirty="0" smtClean="0"/>
          </a:p>
        </p:txBody>
      </p:sp>
    </p:spTree>
    <p:extLst>
      <p:ext uri="{BB962C8B-B14F-4D97-AF65-F5344CB8AC3E}">
        <p14:creationId xmlns:p14="http://schemas.microsoft.com/office/powerpoint/2010/main" val="119567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21</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u="sng" kern="1200" baseline="0" dirty="0" smtClean="0"/>
              <a:t>Lösung: </a:t>
            </a:r>
            <a:r>
              <a:rPr lang="de-DE" u="none" kern="1200" baseline="0" dirty="0" smtClean="0"/>
              <a:t>Kontrolle der Polizei </a:t>
            </a:r>
          </a:p>
          <a:p>
            <a:pPr marL="171450" indent="-171450">
              <a:buFontTx/>
              <a:buChar char="-"/>
            </a:pPr>
            <a:r>
              <a:rPr lang="de-DE" u="none" kern="1200" baseline="0" dirty="0" smtClean="0"/>
              <a:t>Möglichkeit über Formate der Kontrolle der Exekutive zu sprechen, generell Kontrollfunktion zwischen den Gewalten</a:t>
            </a:r>
          </a:p>
          <a:p>
            <a:pPr marL="0" indent="0">
              <a:buFontTx/>
              <a:buNone/>
            </a:pPr>
            <a:endParaRPr lang="de-DE" u="none" kern="1200" baseline="0" dirty="0" smtClean="0"/>
          </a:p>
        </p:txBody>
      </p:sp>
    </p:spTree>
    <p:extLst>
      <p:ext uri="{BB962C8B-B14F-4D97-AF65-F5344CB8AC3E}">
        <p14:creationId xmlns:p14="http://schemas.microsoft.com/office/powerpoint/2010/main" val="150088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22</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dirty="0" smtClean="0"/>
          </a:p>
          <a:p>
            <a:endParaRPr lang="de-DE" kern="1200" dirty="0"/>
          </a:p>
        </p:txBody>
      </p:sp>
    </p:spTree>
    <p:extLst>
      <p:ext uri="{BB962C8B-B14F-4D97-AF65-F5344CB8AC3E}">
        <p14:creationId xmlns:p14="http://schemas.microsoft.com/office/powerpoint/2010/main" val="182680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3</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baseline="0" dirty="0" smtClean="0"/>
          </a:p>
        </p:txBody>
      </p:sp>
    </p:spTree>
    <p:extLst>
      <p:ext uri="{BB962C8B-B14F-4D97-AF65-F5344CB8AC3E}">
        <p14:creationId xmlns:p14="http://schemas.microsoft.com/office/powerpoint/2010/main" val="443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4</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Fragen beantworten lassen und darüber diskutieren</a:t>
            </a:r>
          </a:p>
          <a:p>
            <a:pPr marL="0" indent="0">
              <a:buFontTx/>
              <a:buNone/>
            </a:pPr>
            <a:endParaRPr lang="de-DE" kern="1200" baseline="0" dirty="0" smtClean="0"/>
          </a:p>
          <a:p>
            <a:pPr marL="0" indent="0">
              <a:buFontTx/>
              <a:buNone/>
            </a:pPr>
            <a:r>
              <a:rPr lang="de-DE" kern="1200" baseline="0" dirty="0" smtClean="0"/>
              <a:t>&gt; </a:t>
            </a:r>
            <a:r>
              <a:rPr lang="de-DE" b="1" kern="1200" baseline="0" dirty="0" smtClean="0"/>
              <a:t>Überleitung: </a:t>
            </a:r>
            <a:r>
              <a:rPr lang="de-DE" kern="1200" baseline="0" dirty="0" smtClean="0"/>
              <a:t>Klassensprecher*</a:t>
            </a:r>
            <a:r>
              <a:rPr lang="de-DE" kern="1200" baseline="0" dirty="0" err="1" smtClean="0"/>
              <a:t>innenwahlen</a:t>
            </a:r>
            <a:r>
              <a:rPr lang="de-DE" kern="1200" baseline="0" dirty="0" smtClean="0"/>
              <a:t> finden jedes Jahr statt, ist das bei allen Wahlen so?</a:t>
            </a:r>
          </a:p>
        </p:txBody>
      </p:sp>
    </p:spTree>
    <p:extLst>
      <p:ext uri="{BB962C8B-B14F-4D97-AF65-F5344CB8AC3E}">
        <p14:creationId xmlns:p14="http://schemas.microsoft.com/office/powerpoint/2010/main" val="238176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5</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Wahlgrundsätze und Rhythmus</a:t>
            </a:r>
          </a:p>
          <a:p>
            <a:pPr marL="0" indent="0">
              <a:buFontTx/>
              <a:buNone/>
            </a:pPr>
            <a:r>
              <a:rPr lang="de-DE" kern="1200" baseline="0" dirty="0" smtClean="0"/>
              <a:t>- kurzes Einführungsvideo zu Wahlgrundsätzen und Rhythmus &gt; einfach erklärt: Wie funktioniert die Bundestagswahl? - YouTube bis 2:26 min &gt; https://</a:t>
            </a:r>
            <a:r>
              <a:rPr lang="de-DE" kern="1200" baseline="0" dirty="0" smtClean="0"/>
              <a:t>www.youtube.com/watch?v=QwUHZSTP5i4 </a:t>
            </a:r>
            <a:r>
              <a:rPr lang="de-DE" kern="1200" baseline="0" dirty="0" smtClean="0"/>
              <a:t>(es ist leider nicht möglich das Video in die Präsentation einzubetten, muss extra geöffnet werden)</a:t>
            </a:r>
          </a:p>
          <a:p>
            <a:pPr marL="171450" indent="-171450">
              <a:buFontTx/>
              <a:buChar char="-"/>
            </a:pPr>
            <a:r>
              <a:rPr lang="de-DE" kern="1200" baseline="0" dirty="0" smtClean="0"/>
              <a:t>kurze Zusammenfassung der Wahlgrundsätze</a:t>
            </a:r>
          </a:p>
          <a:p>
            <a:pPr marL="171450" indent="-171450">
              <a:buFontTx/>
              <a:buChar char="-"/>
            </a:pPr>
            <a:endParaRPr lang="de-DE" kern="1200" baseline="0" dirty="0" smtClean="0"/>
          </a:p>
          <a:p>
            <a:pPr marL="0" indent="0">
              <a:buFontTx/>
              <a:buNone/>
            </a:pPr>
            <a:r>
              <a:rPr lang="de-DE" kern="1200" baseline="0" dirty="0" smtClean="0"/>
              <a:t>&gt; </a:t>
            </a:r>
            <a:r>
              <a:rPr lang="de-DE" b="1" kern="1200" baseline="0" dirty="0" smtClean="0"/>
              <a:t>Überleitung: </a:t>
            </a:r>
            <a:r>
              <a:rPr lang="de-DE" kern="1200" baseline="0" dirty="0" smtClean="0"/>
              <a:t>Wer darf hier eigentlich wählen?</a:t>
            </a:r>
          </a:p>
          <a:p>
            <a:pPr marL="0" indent="0">
              <a:buFontTx/>
              <a:buNone/>
            </a:pPr>
            <a:endParaRPr lang="de-DE" kern="1200" baseline="0" dirty="0" smtClean="0"/>
          </a:p>
        </p:txBody>
      </p:sp>
    </p:spTree>
    <p:extLst>
      <p:ext uri="{BB962C8B-B14F-4D97-AF65-F5344CB8AC3E}">
        <p14:creationId xmlns:p14="http://schemas.microsoft.com/office/powerpoint/2010/main" val="27326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6</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Aktives Wahlrecht</a:t>
            </a:r>
          </a:p>
          <a:p>
            <a:pPr marL="171450" indent="-171450">
              <a:buFontTx/>
              <a:buChar char="-"/>
            </a:pPr>
            <a:r>
              <a:rPr lang="de-DE" kern="1200" baseline="0" dirty="0" smtClean="0"/>
              <a:t>Durchführung Ja/Nein-Quiz (Hand haben = ja, Hand unten = nein) oder digitale Umfrage (wenn als digitales Format)</a:t>
            </a:r>
          </a:p>
          <a:p>
            <a:pPr marL="171450" indent="-171450">
              <a:buFontTx/>
              <a:buChar char="-"/>
            </a:pPr>
            <a:endParaRPr lang="de-DE" kern="1200" baseline="0" dirty="0" smtClean="0"/>
          </a:p>
          <a:p>
            <a:pPr marL="0" indent="0">
              <a:buFontTx/>
              <a:buNone/>
            </a:pPr>
            <a:r>
              <a:rPr lang="de-DE" u="sng" kern="1200" baseline="0" dirty="0" smtClean="0"/>
              <a:t>Antwort</a:t>
            </a:r>
          </a:p>
          <a:p>
            <a:pPr marL="0" indent="0">
              <a:buFontTx/>
              <a:buNone/>
            </a:pPr>
            <a:r>
              <a:rPr lang="de-DE" kern="1200" baseline="0" dirty="0" smtClean="0"/>
              <a:t>Ja, wenn ihr über 18 Jahre alt seid.</a:t>
            </a:r>
          </a:p>
          <a:p>
            <a:pPr marL="171450" indent="-171450">
              <a:buFontTx/>
              <a:buChar char="-"/>
            </a:pPr>
            <a:endParaRPr lang="de-DE" kern="1200" baseline="0" dirty="0" smtClean="0"/>
          </a:p>
          <a:p>
            <a:pPr marL="171450" indent="-171450">
              <a:buFontTx/>
              <a:buChar char="-"/>
            </a:pPr>
            <a:endParaRPr lang="de-DE" kern="1200" baseline="0" dirty="0" smtClean="0"/>
          </a:p>
        </p:txBody>
      </p:sp>
    </p:spTree>
    <p:extLst>
      <p:ext uri="{BB962C8B-B14F-4D97-AF65-F5344CB8AC3E}">
        <p14:creationId xmlns:p14="http://schemas.microsoft.com/office/powerpoint/2010/main" val="120750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7</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Antwort:</a:t>
            </a:r>
          </a:p>
          <a:p>
            <a:pPr marL="0" indent="0">
              <a:buFontTx/>
              <a:buNone/>
            </a:pPr>
            <a:r>
              <a:rPr lang="de-DE" kern="1200" baseline="0" dirty="0" smtClean="0"/>
              <a:t>Ja, wenn:</a:t>
            </a:r>
          </a:p>
          <a:p>
            <a:pPr marL="171450" indent="-171450">
              <a:buFontTx/>
              <a:buChar char="-"/>
            </a:pPr>
            <a:r>
              <a:rPr lang="de-DE" kern="1200" baseline="0" dirty="0" smtClean="0"/>
              <a:t>Paul die deutsche Staatsbürgerschaft hat</a:t>
            </a:r>
          </a:p>
          <a:p>
            <a:pPr marL="171450" indent="-171450">
              <a:buFontTx/>
              <a:buChar char="-"/>
            </a:pPr>
            <a:r>
              <a:rPr lang="de-DE" kern="1200" baseline="0" dirty="0" smtClean="0"/>
              <a:t>in einer deutschen Stadt gemeldet ist</a:t>
            </a:r>
          </a:p>
          <a:p>
            <a:pPr marL="171450" indent="-171450">
              <a:buFontTx/>
              <a:buChar char="-"/>
            </a:pPr>
            <a:r>
              <a:rPr lang="de-DE" kern="1200" baseline="0" dirty="0" smtClean="0"/>
              <a:t>er die Briefwahl vorab beantragt hat und vor dem Urlaub seine Unterlagen abgeschickt hat</a:t>
            </a:r>
          </a:p>
          <a:p>
            <a:pPr marL="0" indent="0">
              <a:buFontTx/>
              <a:buNone/>
            </a:pPr>
            <a:endParaRPr lang="de-DE" kern="1200" baseline="0" dirty="0" smtClean="0"/>
          </a:p>
          <a:p>
            <a:pPr marL="171450" indent="-171450">
              <a:buFontTx/>
              <a:buChar char="-"/>
            </a:pPr>
            <a:r>
              <a:rPr lang="de-DE" kern="1200" baseline="0" dirty="0" smtClean="0"/>
              <a:t>Info: Briefwahlunterlagen können spätestens bis Freitag vor der Wahl (bis 18:00) beantragt werden und müssen spätestens am Wahltag 18:00 an der entsprechenden Stelle eingehen</a:t>
            </a:r>
          </a:p>
        </p:txBody>
      </p:sp>
    </p:spTree>
    <p:extLst>
      <p:ext uri="{BB962C8B-B14F-4D97-AF65-F5344CB8AC3E}">
        <p14:creationId xmlns:p14="http://schemas.microsoft.com/office/powerpoint/2010/main" val="324927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8</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Antwort:</a:t>
            </a:r>
          </a:p>
          <a:p>
            <a:pPr marL="0" indent="0">
              <a:buFontTx/>
              <a:buNone/>
            </a:pPr>
            <a:r>
              <a:rPr lang="de-DE" kern="1200" baseline="0" dirty="0" smtClean="0"/>
              <a:t>Nein, wählen dürfen nur Personen mit deutscher Staatsbürgerschaft und Wohnort  -&gt; der Bundestag stellt die Vertretung des Volkes dar, erlässt Gesetze etc. -&gt;Gäste sind durch ihren Wohnort in Schweden auch nicht von diesen betroffen</a:t>
            </a:r>
          </a:p>
        </p:txBody>
      </p:sp>
    </p:spTree>
    <p:extLst>
      <p:ext uri="{BB962C8B-B14F-4D97-AF65-F5344CB8AC3E}">
        <p14:creationId xmlns:p14="http://schemas.microsoft.com/office/powerpoint/2010/main" val="364775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9</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u="sng" kern="1200" baseline="0" dirty="0" smtClean="0"/>
              <a:t>Antwort:</a:t>
            </a:r>
          </a:p>
          <a:p>
            <a:pPr marL="0" indent="0">
              <a:buFontTx/>
              <a:buNone/>
            </a:pPr>
            <a:r>
              <a:rPr lang="de-DE" kern="1200" baseline="0" dirty="0" smtClean="0"/>
              <a:t>Ja, wenn:</a:t>
            </a:r>
          </a:p>
          <a:p>
            <a:pPr marL="171450" indent="-171450">
              <a:buFontTx/>
              <a:buChar char="-"/>
            </a:pPr>
            <a:r>
              <a:rPr lang="de-DE" kern="1200" baseline="0" dirty="0" smtClean="0"/>
              <a:t>du weiterhin die deutsche Staatsbürgerschaft hast </a:t>
            </a:r>
          </a:p>
          <a:p>
            <a:pPr marL="171450" indent="-171450">
              <a:buFontTx/>
              <a:buChar char="-"/>
            </a:pPr>
            <a:r>
              <a:rPr lang="de-DE" kern="1200" baseline="0" dirty="0" smtClean="0"/>
              <a:t>die Briefwahlunterlagen (siehe Folie 7) eingereicht hast</a:t>
            </a:r>
          </a:p>
          <a:p>
            <a:pPr marL="171450" indent="-171450">
              <a:buFontTx/>
              <a:buChar char="-"/>
            </a:pPr>
            <a:r>
              <a:rPr lang="de-DE" kern="1200" baseline="0" dirty="0" smtClean="0"/>
              <a:t>seit deinem14. Lebensjahr mindestens 3 Monate in Deutschland gelebt hast</a:t>
            </a:r>
          </a:p>
          <a:p>
            <a:pPr marL="0" indent="0">
              <a:buFontTx/>
              <a:buNone/>
            </a:pPr>
            <a:endParaRPr lang="de-DE" kern="1200" baseline="0" dirty="0" smtClean="0"/>
          </a:p>
          <a:p>
            <a:pPr marL="0" indent="0">
              <a:buFontTx/>
              <a:buNone/>
            </a:pPr>
            <a:r>
              <a:rPr lang="de-DE" kern="1200" baseline="0" dirty="0" smtClean="0"/>
              <a:t>Info: die Portokosten musst du selbst tragen</a:t>
            </a:r>
          </a:p>
        </p:txBody>
      </p:sp>
    </p:spTree>
    <p:extLst>
      <p:ext uri="{BB962C8B-B14F-4D97-AF65-F5344CB8AC3E}">
        <p14:creationId xmlns:p14="http://schemas.microsoft.com/office/powerpoint/2010/main" val="346700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E97D873-242D-4BCA-9993-E670697F8494}" type="slidenum">
              <a:t>‹Nr.›</a:t>
            </a:fld>
            <a:endParaRPr lang="de-DE"/>
          </a:p>
        </p:txBody>
      </p:sp>
    </p:spTree>
    <p:extLst>
      <p:ext uri="{BB962C8B-B14F-4D97-AF65-F5344CB8AC3E}">
        <p14:creationId xmlns:p14="http://schemas.microsoft.com/office/powerpoint/2010/main" val="140446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050599A-3EC4-4811-AFE6-A3E62A1EE59A}" type="slidenum">
              <a:t>‹Nr.›</a:t>
            </a:fld>
            <a:endParaRPr lang="de-DE"/>
          </a:p>
        </p:txBody>
      </p:sp>
    </p:spTree>
    <p:extLst>
      <p:ext uri="{BB962C8B-B14F-4D97-AF65-F5344CB8AC3E}">
        <p14:creationId xmlns:p14="http://schemas.microsoft.com/office/powerpoint/2010/main" val="308965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3350875" y="755650"/>
            <a:ext cx="4143375" cy="437403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988" y="755650"/>
            <a:ext cx="12282487" cy="4374038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396B65D-AC46-4368-BDCA-05AA75E5AC18}" type="slidenum">
              <a:t>‹Nr.›</a:t>
            </a:fld>
            <a:endParaRPr lang="de-DE"/>
          </a:p>
        </p:txBody>
      </p:sp>
    </p:spTree>
    <p:extLst>
      <p:ext uri="{BB962C8B-B14F-4D97-AF65-F5344CB8AC3E}">
        <p14:creationId xmlns:p14="http://schemas.microsoft.com/office/powerpoint/2010/main" val="42514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EB44E15-2EB1-4038-B924-CA4CA61F24AE}" type="slidenum">
              <a:t>‹Nr.›</a:t>
            </a:fld>
            <a:endParaRPr lang="de-DE"/>
          </a:p>
        </p:txBody>
      </p:sp>
    </p:spTree>
    <p:extLst>
      <p:ext uri="{BB962C8B-B14F-4D97-AF65-F5344CB8AC3E}">
        <p14:creationId xmlns:p14="http://schemas.microsoft.com/office/powerpoint/2010/main" val="413647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1DCFC59-32A7-4569-811E-1EB6CDF62046}" type="slidenum">
              <a:t>‹Nr.›</a:t>
            </a:fld>
            <a:endParaRPr lang="de-DE"/>
          </a:p>
        </p:txBody>
      </p:sp>
    </p:spTree>
    <p:extLst>
      <p:ext uri="{BB962C8B-B14F-4D97-AF65-F5344CB8AC3E}">
        <p14:creationId xmlns:p14="http://schemas.microsoft.com/office/powerpoint/2010/main" val="386243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15F8DBF1-D27C-4B6D-8C1A-54111730E759}" type="slidenum">
              <a:t>‹Nr.›</a:t>
            </a:fld>
            <a:endParaRPr lang="de-DE"/>
          </a:p>
        </p:txBody>
      </p:sp>
    </p:spTree>
    <p:extLst>
      <p:ext uri="{BB962C8B-B14F-4D97-AF65-F5344CB8AC3E}">
        <p14:creationId xmlns:p14="http://schemas.microsoft.com/office/powerpoint/2010/main" val="321998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63600" y="2344738"/>
            <a:ext cx="4514850"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30850" y="2344738"/>
            <a:ext cx="4516438"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03433708-4564-45D8-8643-36A3EB461BF0}" type="slidenum">
              <a:t>‹Nr.›</a:t>
            </a:fld>
            <a:endParaRPr lang="de-DE"/>
          </a:p>
        </p:txBody>
      </p:sp>
    </p:spTree>
    <p:extLst>
      <p:ext uri="{BB962C8B-B14F-4D97-AF65-F5344CB8AC3E}">
        <p14:creationId xmlns:p14="http://schemas.microsoft.com/office/powerpoint/2010/main" val="117572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08785F0F-4C3E-407C-8338-D4202888736E}" type="slidenum">
              <a:t>‹Nr.›</a:t>
            </a:fld>
            <a:endParaRPr lang="de-DE"/>
          </a:p>
        </p:txBody>
      </p:sp>
    </p:spTree>
    <p:extLst>
      <p:ext uri="{BB962C8B-B14F-4D97-AF65-F5344CB8AC3E}">
        <p14:creationId xmlns:p14="http://schemas.microsoft.com/office/powerpoint/2010/main" val="38173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41DF657E-5D74-42DC-8BAB-03C568C9C3BB}" type="slidenum">
              <a:t>‹Nr.›</a:t>
            </a:fld>
            <a:endParaRPr lang="de-DE"/>
          </a:p>
        </p:txBody>
      </p:sp>
    </p:spTree>
    <p:extLst>
      <p:ext uri="{BB962C8B-B14F-4D97-AF65-F5344CB8AC3E}">
        <p14:creationId xmlns:p14="http://schemas.microsoft.com/office/powerpoint/2010/main" val="351887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0EEC4629-DD3E-40F2-9AB3-46E061502133}" type="slidenum">
              <a:t>‹Nr.›</a:t>
            </a:fld>
            <a:endParaRPr lang="de-DE"/>
          </a:p>
        </p:txBody>
      </p:sp>
    </p:spTree>
    <p:extLst>
      <p:ext uri="{BB962C8B-B14F-4D97-AF65-F5344CB8AC3E}">
        <p14:creationId xmlns:p14="http://schemas.microsoft.com/office/powerpoint/2010/main" val="170136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DCD3AAD-E19B-4C7B-B443-E17FB663E9C1}" type="slidenum">
              <a:t>‹Nr.›</a:t>
            </a:fld>
            <a:endParaRPr lang="de-DE"/>
          </a:p>
        </p:txBody>
      </p:sp>
    </p:spTree>
    <p:extLst>
      <p:ext uri="{BB962C8B-B14F-4D97-AF65-F5344CB8AC3E}">
        <p14:creationId xmlns:p14="http://schemas.microsoft.com/office/powerpoint/2010/main" val="68991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65FF41E-3FBC-4DB0-BFD3-B3432FD8B819}" type="slidenum">
              <a:t>‹Nr.›</a:t>
            </a:fld>
            <a:endParaRPr lang="de-DE"/>
          </a:p>
        </p:txBody>
      </p:sp>
    </p:spTree>
    <p:extLst>
      <p:ext uri="{BB962C8B-B14F-4D97-AF65-F5344CB8AC3E}">
        <p14:creationId xmlns:p14="http://schemas.microsoft.com/office/powerpoint/2010/main" val="16184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DC2790FA-5737-4859-B7F6-FCA72B58B523}" type="slidenum">
              <a:t>‹Nr.›</a:t>
            </a:fld>
            <a:endParaRPr lang="de-DE"/>
          </a:p>
        </p:txBody>
      </p:sp>
    </p:spTree>
    <p:extLst>
      <p:ext uri="{BB962C8B-B14F-4D97-AF65-F5344CB8AC3E}">
        <p14:creationId xmlns:p14="http://schemas.microsoft.com/office/powerpoint/2010/main" val="252914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B6F7E80-6B22-4592-88AD-78B968E35C97}" type="slidenum">
              <a:t>‹Nr.›</a:t>
            </a:fld>
            <a:endParaRPr lang="de-DE"/>
          </a:p>
        </p:txBody>
      </p:sp>
    </p:spTree>
    <p:extLst>
      <p:ext uri="{BB962C8B-B14F-4D97-AF65-F5344CB8AC3E}">
        <p14:creationId xmlns:p14="http://schemas.microsoft.com/office/powerpoint/2010/main" val="24366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1763" y="1547813"/>
            <a:ext cx="2295525"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63600" y="1547813"/>
            <a:ext cx="6735763" cy="51816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874554D9-8B97-473E-B873-0501923D31A9}" type="slidenum">
              <a:t>‹Nr.›</a:t>
            </a:fld>
            <a:endParaRPr lang="de-DE"/>
          </a:p>
        </p:txBody>
      </p:sp>
    </p:spTree>
    <p:extLst>
      <p:ext uri="{BB962C8B-B14F-4D97-AF65-F5344CB8AC3E}">
        <p14:creationId xmlns:p14="http://schemas.microsoft.com/office/powerpoint/2010/main" val="36401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9469FA63-5ED1-455A-B232-115CD69F2ACD}" type="slidenum">
              <a:t>‹Nr.›</a:t>
            </a:fld>
            <a:endParaRPr lang="de-DE"/>
          </a:p>
        </p:txBody>
      </p:sp>
    </p:spTree>
    <p:extLst>
      <p:ext uri="{BB962C8B-B14F-4D97-AF65-F5344CB8AC3E}">
        <p14:creationId xmlns:p14="http://schemas.microsoft.com/office/powerpoint/2010/main" val="32948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9B36D08-168A-4DF8-929C-711F7DFFEBFB}" type="slidenum">
              <a:t>‹Nr.›</a:t>
            </a:fld>
            <a:endParaRPr lang="de-DE"/>
          </a:p>
        </p:txBody>
      </p:sp>
    </p:spTree>
    <p:extLst>
      <p:ext uri="{BB962C8B-B14F-4D97-AF65-F5344CB8AC3E}">
        <p14:creationId xmlns:p14="http://schemas.microsoft.com/office/powerpoint/2010/main" val="170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71DA086-E940-43DE-AAB4-AE2C24A4A95E}" type="slidenum">
              <a:t>‹Nr.›</a:t>
            </a:fld>
            <a:endParaRPr lang="de-DE"/>
          </a:p>
        </p:txBody>
      </p:sp>
    </p:spTree>
    <p:extLst>
      <p:ext uri="{BB962C8B-B14F-4D97-AF65-F5344CB8AC3E}">
        <p14:creationId xmlns:p14="http://schemas.microsoft.com/office/powerpoint/2010/main" val="33227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9799300" y="10799763"/>
            <a:ext cx="714375"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0666075" y="10799763"/>
            <a:ext cx="715963"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9955C09-7105-4CBE-A938-020E0A9A1572}" type="slidenum">
              <a:t>‹Nr.›</a:t>
            </a:fld>
            <a:endParaRPr lang="de-DE"/>
          </a:p>
        </p:txBody>
      </p:sp>
    </p:spTree>
    <p:extLst>
      <p:ext uri="{BB962C8B-B14F-4D97-AF65-F5344CB8AC3E}">
        <p14:creationId xmlns:p14="http://schemas.microsoft.com/office/powerpoint/2010/main" val="162980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3D1B3E48-557F-463F-AB55-10DC5C41EDA4}" type="slidenum">
              <a:t>‹Nr.›</a:t>
            </a:fld>
            <a:endParaRPr lang="de-DE"/>
          </a:p>
        </p:txBody>
      </p:sp>
    </p:spTree>
    <p:extLst>
      <p:ext uri="{BB962C8B-B14F-4D97-AF65-F5344CB8AC3E}">
        <p14:creationId xmlns:p14="http://schemas.microsoft.com/office/powerpoint/2010/main" val="287025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7D0973CF-625F-4942-9E32-CF110A5EF13E}" type="slidenum">
              <a:t>‹Nr.›</a:t>
            </a:fld>
            <a:endParaRPr lang="de-DE"/>
          </a:p>
        </p:txBody>
      </p:sp>
    </p:spTree>
    <p:extLst>
      <p:ext uri="{BB962C8B-B14F-4D97-AF65-F5344CB8AC3E}">
        <p14:creationId xmlns:p14="http://schemas.microsoft.com/office/powerpoint/2010/main" val="89827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22E44333-16DB-44B0-9028-465DD77DD27B}" type="slidenum">
              <a:t>‹Nr.›</a:t>
            </a:fld>
            <a:endParaRPr lang="de-DE"/>
          </a:p>
        </p:txBody>
      </p:sp>
    </p:spTree>
    <p:extLst>
      <p:ext uri="{BB962C8B-B14F-4D97-AF65-F5344CB8AC3E}">
        <p14:creationId xmlns:p14="http://schemas.microsoft.com/office/powerpoint/2010/main" val="204732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421C0BC-5152-4D3F-A551-9334955394BD}" type="slidenum">
              <a:t>‹Nr.›</a:t>
            </a:fld>
            <a:endParaRPr lang="de-DE"/>
          </a:p>
        </p:txBody>
      </p:sp>
    </p:spTree>
    <p:extLst>
      <p:ext uri="{BB962C8B-B14F-4D97-AF65-F5344CB8AC3E}">
        <p14:creationId xmlns:p14="http://schemas.microsoft.com/office/powerpoint/2010/main" val="2182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B3AE8A3B-3625-40A1-ADD7-543A1B8C046D}" type="slidenum">
              <a:t>‹Nr.›</a:t>
            </a:fld>
            <a:endParaRPr lang="de-DE"/>
          </a:p>
        </p:txBody>
      </p:sp>
    </p:spTree>
    <p:extLst>
      <p:ext uri="{BB962C8B-B14F-4D97-AF65-F5344CB8AC3E}">
        <p14:creationId xmlns:p14="http://schemas.microsoft.com/office/powerpoint/2010/main" val="397301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92FD2DF8-2E58-4C58-8C7C-DC7A29CF8233}" type="slidenum">
              <a:t>‹Nr.›</a:t>
            </a:fld>
            <a:endParaRPr lang="de-DE"/>
          </a:p>
        </p:txBody>
      </p:sp>
    </p:spTree>
    <p:extLst>
      <p:ext uri="{BB962C8B-B14F-4D97-AF65-F5344CB8AC3E}">
        <p14:creationId xmlns:p14="http://schemas.microsoft.com/office/powerpoint/2010/main" val="26702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A7B2A49-8D47-49E8-8BA4-CD7063531AB0}" type="slidenum">
              <a:t>‹Nr.›</a:t>
            </a:fld>
            <a:endParaRPr lang="de-DE"/>
          </a:p>
        </p:txBody>
      </p:sp>
    </p:spTree>
    <p:extLst>
      <p:ext uri="{BB962C8B-B14F-4D97-AF65-F5344CB8AC3E}">
        <p14:creationId xmlns:p14="http://schemas.microsoft.com/office/powerpoint/2010/main" val="338413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6271875" y="1008063"/>
            <a:ext cx="5110163" cy="458200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36625" y="1008063"/>
            <a:ext cx="15182850" cy="45820012"/>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F78F1B9B-C3BA-4275-8E9A-E1BA32B3745E}" type="slidenum">
              <a:t>‹Nr.›</a:t>
            </a:fld>
            <a:endParaRPr lang="de-DE"/>
          </a:p>
        </p:txBody>
      </p:sp>
    </p:spTree>
    <p:extLst>
      <p:ext uri="{BB962C8B-B14F-4D97-AF65-F5344CB8AC3E}">
        <p14:creationId xmlns:p14="http://schemas.microsoft.com/office/powerpoint/2010/main" val="170363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63813" y="8496300"/>
            <a:ext cx="1038225"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6454438" y="8496300"/>
            <a:ext cx="1039812"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28F6B4EA-96C1-431E-94CC-7BA1C898F731}" type="slidenum">
              <a:t>‹Nr.›</a:t>
            </a:fld>
            <a:endParaRPr lang="de-DE"/>
          </a:p>
        </p:txBody>
      </p:sp>
    </p:spTree>
    <p:extLst>
      <p:ext uri="{BB962C8B-B14F-4D97-AF65-F5344CB8AC3E}">
        <p14:creationId xmlns:p14="http://schemas.microsoft.com/office/powerpoint/2010/main" val="148978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85BD6CB6-395D-4D03-98E0-96A8F639F1A9}" type="slidenum">
              <a:t>‹Nr.›</a:t>
            </a:fld>
            <a:endParaRPr lang="de-DE"/>
          </a:p>
        </p:txBody>
      </p:sp>
    </p:spTree>
    <p:extLst>
      <p:ext uri="{BB962C8B-B14F-4D97-AF65-F5344CB8AC3E}">
        <p14:creationId xmlns:p14="http://schemas.microsoft.com/office/powerpoint/2010/main" val="39319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23424533-682E-4C78-83D8-2544B093F133}" type="slidenum">
              <a:t>‹Nr.›</a:t>
            </a:fld>
            <a:endParaRPr lang="de-DE"/>
          </a:p>
        </p:txBody>
      </p:sp>
    </p:spTree>
    <p:extLst>
      <p:ext uri="{BB962C8B-B14F-4D97-AF65-F5344CB8AC3E}">
        <p14:creationId xmlns:p14="http://schemas.microsoft.com/office/powerpoint/2010/main" val="406969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D36A9A72-A4CF-44CA-87C4-4B3881BED9E1}" type="slidenum">
              <a:t>‹Nr.›</a:t>
            </a:fld>
            <a:endParaRPr lang="de-DE"/>
          </a:p>
        </p:txBody>
      </p:sp>
    </p:spTree>
    <p:extLst>
      <p:ext uri="{BB962C8B-B14F-4D97-AF65-F5344CB8AC3E}">
        <p14:creationId xmlns:p14="http://schemas.microsoft.com/office/powerpoint/2010/main" val="68378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BDAAEB1-98E4-4B1B-AEA4-B33C242428FF}" type="slidenum">
              <a:t>‹Nr.›</a:t>
            </a:fld>
            <a:endParaRPr lang="de-DE"/>
          </a:p>
        </p:txBody>
      </p:sp>
    </p:spTree>
    <p:extLst>
      <p:ext uri="{BB962C8B-B14F-4D97-AF65-F5344CB8AC3E}">
        <p14:creationId xmlns:p14="http://schemas.microsoft.com/office/powerpoint/2010/main" val="236818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AF8E46B-7893-45AD-98B7-CB1FC7465191}" type="slidenum">
              <a:t>‹Nr.›</a:t>
            </a:fld>
            <a:endParaRPr lang="de-DE"/>
          </a:p>
        </p:txBody>
      </p:sp>
    </p:spTree>
    <p:extLst>
      <p:ext uri="{BB962C8B-B14F-4D97-AF65-F5344CB8AC3E}">
        <p14:creationId xmlns:p14="http://schemas.microsoft.com/office/powerpoint/2010/main" val="340726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25560" y="-15840"/>
            <a:ext cx="10717200" cy="7577279"/>
          </a:xfrm>
          <a:prstGeom prst="rect">
            <a:avLst/>
          </a:prstGeom>
          <a:noFill/>
          <a:ln>
            <a:noFill/>
          </a:ln>
        </p:spPr>
      </p:pic>
      <p:sp>
        <p:nvSpPr>
          <p:cNvPr id="3" name="Textplatzhalter 2"/>
          <p:cNvSpPr txBox="1">
            <a:spLocks noGrp="1"/>
          </p:cNvSpPr>
          <p:nvPr>
            <p:ph type="body" idx="1"/>
          </p:nvPr>
        </p:nvSpPr>
        <p:spPr>
          <a:xfrm>
            <a:off x="15263640" y="8496360"/>
            <a:ext cx="2230560" cy="360000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elplatzhalter 3"/>
          <p:cNvSpPr txBox="1">
            <a:spLocks noGrp="1"/>
          </p:cNvSpPr>
          <p:nvPr>
            <p:ph type="title"/>
          </p:nvPr>
        </p:nvSpPr>
        <p:spPr>
          <a:xfrm>
            <a:off x="915840" y="755639"/>
            <a:ext cx="9018720" cy="1906920"/>
          </a:xfrm>
          <a:prstGeom prst="rect">
            <a:avLst/>
          </a:prstGeom>
          <a:noFill/>
          <a:ln>
            <a:noFill/>
          </a:ln>
        </p:spPr>
        <p:txBody>
          <a:bodyPr vert="horz" lIns="0" tIns="0" rIns="0" bIns="0" anchor="ctr" anchorCtr="0" compatLnSpc="1">
            <a:noAutofit/>
          </a:bodyPr>
          <a:lstStyle/>
          <a:p>
            <a:pPr lvl="0"/>
            <a:r>
              <a:rPr lang="de-DE"/>
              <a:t>Klicken Sie, um das Format des Titeltextes zu bearbeiten</a:t>
            </a:r>
          </a:p>
        </p:txBody>
      </p:sp>
      <p:sp>
        <p:nvSpPr>
          <p:cNvPr id="5" name="Datumsplatzhalter 4"/>
          <p:cNvSpPr txBox="1">
            <a:spLocks noGrp="1"/>
          </p:cNvSpPr>
          <p:nvPr>
            <p:ph type="dt" sz="half" idx="2"/>
          </p:nvPr>
        </p:nvSpPr>
        <p:spPr>
          <a:xfrm>
            <a:off x="71280" y="10872720"/>
            <a:ext cx="150983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6" name="Fußzeilenplatzhalter 5"/>
          <p:cNvSpPr txBox="1">
            <a:spLocks noGrp="1"/>
          </p:cNvSpPr>
          <p:nvPr>
            <p:ph type="ftr" sz="quarter" idx="3"/>
          </p:nvPr>
        </p:nvSpPr>
        <p:spPr>
          <a:xfrm>
            <a:off x="1506239" y="11088720"/>
            <a:ext cx="1947960"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7" name="Foliennummernplatzhalter 6"/>
          <p:cNvSpPr txBox="1">
            <a:spLocks noGrp="1"/>
          </p:cNvSpPr>
          <p:nvPr>
            <p:ph type="sldNum" sz="quarter" idx="4"/>
          </p:nvPr>
        </p:nvSpPr>
        <p:spPr>
          <a:xfrm>
            <a:off x="3742920" y="11248560"/>
            <a:ext cx="158291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fld id="{8142A35B-1F0C-4349-971C-C28D5D5B6866}"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baseline="0">
          <a:ln>
            <a:noFill/>
          </a:ln>
          <a:solidFill>
            <a:srgbClr val="FFFFFF"/>
          </a:solidFill>
          <a:latin typeface="Calibri" pitchFamily="34"/>
          <a:ea typeface="Arial Unicode MS" pitchFamily="2"/>
          <a:cs typeface="Arial Unicode MS" pitchFamily="2"/>
        </a:defRPr>
      </a:lvl1pPr>
    </p:titleStyle>
    <p:bodyStyle>
      <a:lvl1pPr marL="342720" marR="0" indent="-342720" algn="l" rtl="0" hangingPunct="0">
        <a:lnSpc>
          <a:spcPct val="112000"/>
        </a:lnSpc>
        <a:spcBef>
          <a:spcPts val="0"/>
        </a:spcBef>
        <a:spcAft>
          <a:spcPts val="1412"/>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500" b="0" i="0" u="none" strike="noStrike" baseline="0">
          <a:ln>
            <a:noFill/>
          </a:ln>
          <a:solidFill>
            <a:srgbClr val="000000"/>
          </a:solidFill>
          <a:latin typeface="Myriad Pro"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ihandform 1"/>
          <p:cNvSpPr/>
          <p:nvPr/>
        </p:nvSpPr>
        <p:spPr>
          <a:xfrm>
            <a:off x="0" y="1440"/>
            <a:ext cx="10693440" cy="75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13"/>
            <a:stretch>
              <a:fillRect/>
            </a:stretch>
          </a:blipFill>
          <a:ln>
            <a:noFill/>
            <a:prstDash val="solid"/>
          </a:ln>
        </p:spPr>
        <p:txBody>
          <a:bodyPr vert="horz" wrap="square" lIns="90000" tIns="60840" rIns="90000" bIns="45000" anchor="ctr" anchorCtr="1" compatLnSpc="1">
            <a:noAutofit/>
          </a:bodyPr>
          <a:lstStyle/>
          <a:p>
            <a:pPr marL="0" marR="0" lvl="0" indent="0" algn="ct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000000"/>
                </a:solidFill>
                <a:latin typeface="Arial" pitchFamily="18"/>
                <a:ea typeface="Arial Unicode MS" pitchFamily="2"/>
                <a:cs typeface="Arial Unicode MS" pitchFamily="2"/>
              </a:rPr>
              <a:t>      </a:t>
            </a:r>
          </a:p>
        </p:txBody>
      </p:sp>
      <p:sp>
        <p:nvSpPr>
          <p:cNvPr id="3" name="Titelplatzhalter 2"/>
          <p:cNvSpPr txBox="1">
            <a:spLocks noGrp="1"/>
          </p:cNvSpPr>
          <p:nvPr>
            <p:ph type="title"/>
          </p:nvPr>
        </p:nvSpPr>
        <p:spPr>
          <a:xfrm>
            <a:off x="863279" y="1547640"/>
            <a:ext cx="9070920" cy="50220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863639" y="2344680"/>
            <a:ext cx="9183600" cy="43848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460439" y="10512360"/>
            <a:ext cx="248904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11640" y="1056636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7373519" y="1063944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4BC6FD9D-F73E-4720-9466-B55E2C8FF077}" type="slidenum">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2500" b="1" i="0" u="none" strike="noStrike" kern="1200" baseline="0">
          <a:ln>
            <a:noFill/>
          </a:ln>
          <a:solidFill>
            <a:srgbClr val="000000"/>
          </a:solidFill>
          <a:latin typeface="Calibri" pitchFamily="34"/>
        </a:defRPr>
      </a:lvl1pPr>
    </p:titleStyle>
    <p:bodyStyle>
      <a:lvl1pPr marL="342720" marR="0" indent="-342720" algn="l" rtl="0" hangingPunct="0">
        <a:lnSpc>
          <a:spcPct val="11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300" b="0" i="0" u="none" strike="noStrike" kern="1200" baseline="0">
          <a:ln>
            <a:noFill/>
          </a:ln>
          <a:solidFill>
            <a:srgbClr val="000000"/>
          </a:solidFill>
          <a:latin typeface="Calibri"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0" y="1440"/>
            <a:ext cx="10691640" cy="7560000"/>
          </a:xfrm>
          <a:prstGeom prst="rect">
            <a:avLst/>
          </a:prstGeom>
          <a:noFill/>
          <a:ln>
            <a:noFill/>
          </a:ln>
        </p:spPr>
      </p:pic>
      <p:sp>
        <p:nvSpPr>
          <p:cNvPr id="3" name="Titelplatzhalter 2"/>
          <p:cNvSpPr txBox="1">
            <a:spLocks noGrp="1"/>
          </p:cNvSpPr>
          <p:nvPr>
            <p:ph type="title"/>
          </p:nvPr>
        </p:nvSpPr>
        <p:spPr>
          <a:xfrm>
            <a:off x="936720" y="1007999"/>
            <a:ext cx="8997840" cy="244692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19798920" y="10799280"/>
            <a:ext cx="1582919" cy="36028079"/>
          </a:xfrm>
          <a:prstGeom prst="rect">
            <a:avLst/>
          </a:prstGeom>
          <a:noFill/>
          <a:ln>
            <a:noFill/>
          </a:ln>
        </p:spPr>
        <p:txBody>
          <a:bodyPr vert="horz" lIns="0" tIns="2808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604440" y="10512360"/>
            <a:ext cx="248940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84720" y="1049508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6982920" y="1035036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1D2A70F9-6E6F-49CB-A7FE-F15898A2DF62}" type="slidenum">
              <a:t>‹Nr.›</a:t>
            </a:fld>
            <a:endParaRPr lang="de-DE"/>
          </a:p>
        </p:txBody>
      </p:sp>
      <p:sp>
        <p:nvSpPr>
          <p:cNvPr id="8" name="Freihandform 7"/>
          <p:cNvSpPr/>
          <p:nvPr/>
        </p:nvSpPr>
        <p:spPr>
          <a:xfrm>
            <a:off x="755639" y="5219640"/>
            <a:ext cx="6408720" cy="520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i="0" u="none" strike="noStrike" baseline="0">
                <a:ln>
                  <a:noFill/>
                </a:ln>
                <a:solidFill>
                  <a:srgbClr val="404040"/>
                </a:solidFill>
                <a:latin typeface="Calibri" pitchFamily="34"/>
                <a:ea typeface="Arial Unicode MS" pitchFamily="2"/>
                <a:cs typeface="Arial Unicode MS" pitchFamily="2"/>
              </a:rPr>
              <a:t>Kinder- und Jugendring Sachsen e.V.</a:t>
            </a:r>
          </a:p>
        </p:txBody>
      </p:sp>
      <p:sp>
        <p:nvSpPr>
          <p:cNvPr id="9" name="Freihandform 8"/>
          <p:cNvSpPr/>
          <p:nvPr/>
        </p:nvSpPr>
        <p:spPr>
          <a:xfrm>
            <a:off x="755639" y="5759280"/>
            <a:ext cx="266364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Saydaer Straße 3</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01257 Dresden</a:t>
            </a:r>
          </a:p>
        </p:txBody>
      </p:sp>
      <p:sp>
        <p:nvSpPr>
          <p:cNvPr id="10" name="Freihandform 9"/>
          <p:cNvSpPr/>
          <p:nvPr/>
        </p:nvSpPr>
        <p:spPr>
          <a:xfrm>
            <a:off x="3203280" y="5759280"/>
            <a:ext cx="316872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Fon: +49 (351) 316790</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info@kjrs.de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kern="1200" baseline="0">
          <a:ln>
            <a:noFill/>
          </a:ln>
          <a:solidFill>
            <a:srgbClr val="FFFFFF"/>
          </a:solidFill>
          <a:latin typeface="Calibri" pitchFamily="34"/>
        </a:defRPr>
      </a:lvl1pPr>
    </p:titleStyle>
    <p:bodyStyle>
      <a:lvl1pPr marL="342720" marR="0" indent="-342720" algn="l" rtl="0" hangingPunct="0">
        <a:lnSpc>
          <a:spcPct val="93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3200" b="0" i="0" u="none" strike="noStrike" kern="1200" baseline="0">
          <a:ln>
            <a:noFill/>
          </a:ln>
          <a:solidFill>
            <a:srgbClr val="000000"/>
          </a:solidFill>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https://www.bpb.de/mediathek/599/erst-und-zweitstim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hyperlink" Target="https://www.youtube.com/watch?v=QwUHZSTP5i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15861" y="664030"/>
            <a:ext cx="5675952" cy="3331028"/>
          </a:xfrm>
        </p:spPr>
        <p:txBody>
          <a:bodyPr/>
          <a:lstStyle/>
          <a:p>
            <a:r>
              <a:rPr lang="de-DE" sz="3600" dirty="0" smtClean="0"/>
              <a:t>U18 – Bildungsmodul 4 </a:t>
            </a:r>
            <a:br>
              <a:rPr lang="de-DE" sz="3600" dirty="0" smtClean="0"/>
            </a:br>
            <a:r>
              <a:rPr lang="en-US" sz="3600" i="1" dirty="0" smtClean="0"/>
              <a:t>Vote’s happening?! </a:t>
            </a:r>
            <a:r>
              <a:rPr lang="de-DE" dirty="0" smtClean="0"/>
              <a:t/>
            </a:r>
            <a:br>
              <a:rPr lang="de-DE" dirty="0" smtClean="0"/>
            </a:br>
            <a:endParaRPr lang="de-DE" sz="28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3885"/>
            <a:ext cx="4147457" cy="4147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aktives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828719" y="1765109"/>
            <a:ext cx="9569315" cy="2516073"/>
          </a:xfrm>
          <a:prstGeom prst="rect">
            <a:avLst/>
          </a:prstGeom>
          <a:noFill/>
        </p:spPr>
        <p:txBody>
          <a:bodyPr wrap="square" rtlCol="0">
            <a:spAutoFit/>
          </a:bodyPr>
          <a:lstStyle/>
          <a:p>
            <a:r>
              <a:rPr lang="de-DE" sz="3150" b="1" dirty="0">
                <a:solidFill>
                  <a:srgbClr val="007A82"/>
                </a:solidFill>
              </a:rPr>
              <a:t>Verurteilungen und </a:t>
            </a:r>
            <a:r>
              <a:rPr lang="de-DE" sz="3150" b="1" dirty="0" smtClean="0">
                <a:solidFill>
                  <a:srgbClr val="007A82"/>
                </a:solidFill>
              </a:rPr>
              <a:t>Haftstrafen</a:t>
            </a:r>
          </a:p>
          <a:p>
            <a:endParaRPr lang="de-DE" sz="3150" b="1" dirty="0">
              <a:solidFill>
                <a:srgbClr val="007A82"/>
              </a:solidFill>
            </a:endParaRPr>
          </a:p>
          <a:p>
            <a:r>
              <a:rPr lang="de-DE" sz="3150" dirty="0">
                <a:solidFill>
                  <a:srgbClr val="007A82"/>
                </a:solidFill>
              </a:rPr>
              <a:t>Eine Bekannte wurde letztes Jahr wegen Diebstahls zu einer dreimonatigen Bewährungsstrafe verurteilt. Darf </a:t>
            </a:r>
            <a:r>
              <a:rPr lang="de-DE" sz="3150" dirty="0" smtClean="0">
                <a:solidFill>
                  <a:srgbClr val="007A82"/>
                </a:solidFill>
              </a:rPr>
              <a:t>sie trotzdem </a:t>
            </a:r>
            <a:r>
              <a:rPr lang="de-DE" sz="3150" dirty="0">
                <a:solidFill>
                  <a:srgbClr val="007A82"/>
                </a:solidFill>
              </a:rPr>
              <a:t>wählen gehen?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10788">
            <a:off x="2792310" y="3755789"/>
            <a:ext cx="3602032" cy="3602032"/>
          </a:xfrm>
          <a:prstGeom prst="rect">
            <a:avLst/>
          </a:prstGeom>
        </p:spPr>
      </p:pic>
    </p:spTree>
    <p:extLst>
      <p:ext uri="{BB962C8B-B14F-4D97-AF65-F5344CB8AC3E}">
        <p14:creationId xmlns:p14="http://schemas.microsoft.com/office/powerpoint/2010/main" val="273205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passiv</a:t>
            </a:r>
            <a:r>
              <a:rPr lang="de-DE" sz="2000" b="1" dirty="0" smtClean="0">
                <a:solidFill>
                  <a:srgbClr val="FFFFFF"/>
                </a:solidFill>
                <a:latin typeface="Calibri" pitchFamily="34"/>
                <a:ea typeface="Arial" pitchFamily="18"/>
                <a:cs typeface="Arial" pitchFamily="18"/>
              </a:rPr>
              <a:t>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828719" y="1446242"/>
            <a:ext cx="9726070" cy="4524315"/>
          </a:xfrm>
          <a:prstGeom prst="rect">
            <a:avLst/>
          </a:prstGeom>
          <a:noFill/>
        </p:spPr>
        <p:txBody>
          <a:bodyPr wrap="square" rtlCol="0">
            <a:spAutoFit/>
          </a:bodyPr>
          <a:lstStyle/>
          <a:p>
            <a:r>
              <a:rPr lang="de-DE" sz="2400" b="1" dirty="0">
                <a:solidFill>
                  <a:srgbClr val="007A82"/>
                </a:solidFill>
              </a:rPr>
              <a:t>Wer kann gewählt werden</a:t>
            </a:r>
            <a:r>
              <a:rPr lang="de-DE" sz="2400" b="1" dirty="0" smtClean="0">
                <a:solidFill>
                  <a:srgbClr val="007A82"/>
                </a:solidFill>
              </a:rPr>
              <a:t>?</a:t>
            </a:r>
          </a:p>
          <a:p>
            <a:endParaRPr lang="de-DE" sz="2400" b="1" dirty="0">
              <a:solidFill>
                <a:srgbClr val="007A82"/>
              </a:solidFill>
            </a:endParaRPr>
          </a:p>
          <a:p>
            <a:r>
              <a:rPr lang="de-DE" sz="2400" i="1" dirty="0">
                <a:solidFill>
                  <a:srgbClr val="007A82"/>
                </a:solidFill>
              </a:rPr>
              <a:t>Wählbar</a:t>
            </a:r>
            <a:r>
              <a:rPr lang="de-DE" sz="2400" dirty="0">
                <a:solidFill>
                  <a:srgbClr val="007A82"/>
                </a:solidFill>
              </a:rPr>
              <a:t> sind diejenigen, die am Wahltag</a:t>
            </a:r>
          </a:p>
          <a:p>
            <a:endParaRPr lang="de-DE" sz="2400" dirty="0" smtClean="0">
              <a:solidFill>
                <a:srgbClr val="007A82"/>
              </a:solidFill>
            </a:endParaRPr>
          </a:p>
          <a:p>
            <a:pPr marL="342900" indent="-342900">
              <a:buFont typeface="Arial" panose="020B0604020202020204" pitchFamily="34" charset="0"/>
              <a:buChar char="•"/>
            </a:pPr>
            <a:r>
              <a:rPr lang="de-DE" sz="2400" dirty="0" smtClean="0">
                <a:solidFill>
                  <a:srgbClr val="E4036F"/>
                </a:solidFill>
              </a:rPr>
              <a:t>die </a:t>
            </a:r>
            <a:r>
              <a:rPr lang="de-DE" sz="2400" dirty="0">
                <a:solidFill>
                  <a:srgbClr val="E4036F"/>
                </a:solidFill>
              </a:rPr>
              <a:t>deutsche Staatsbürgerschaft besitzen und</a:t>
            </a:r>
          </a:p>
          <a:p>
            <a:pPr marL="342900" indent="-342900">
              <a:buFont typeface="Arial" panose="020B0604020202020204" pitchFamily="34" charset="0"/>
              <a:buChar char="•"/>
            </a:pPr>
            <a:r>
              <a:rPr lang="de-DE" sz="2400" dirty="0" smtClean="0">
                <a:solidFill>
                  <a:srgbClr val="E4036F"/>
                </a:solidFill>
              </a:rPr>
              <a:t>mindestens </a:t>
            </a:r>
            <a:r>
              <a:rPr lang="de-DE" sz="2400" dirty="0">
                <a:solidFill>
                  <a:srgbClr val="E4036F"/>
                </a:solidFill>
              </a:rPr>
              <a:t>18 Jahre alt sind.</a:t>
            </a:r>
          </a:p>
          <a:p>
            <a:endParaRPr lang="de-DE" sz="2400" dirty="0">
              <a:solidFill>
                <a:srgbClr val="007A82"/>
              </a:solidFill>
            </a:endParaRPr>
          </a:p>
          <a:p>
            <a:r>
              <a:rPr lang="de-DE" sz="2400" i="1" dirty="0">
                <a:solidFill>
                  <a:srgbClr val="007A82"/>
                </a:solidFill>
              </a:rPr>
              <a:t>Nicht wählbar </a:t>
            </a:r>
            <a:r>
              <a:rPr lang="de-DE" sz="2400" dirty="0">
                <a:solidFill>
                  <a:srgbClr val="007A82"/>
                </a:solidFill>
              </a:rPr>
              <a:t>sind diejenigen, die</a:t>
            </a:r>
          </a:p>
          <a:p>
            <a:endParaRPr lang="de-DE" sz="2400" dirty="0">
              <a:solidFill>
                <a:srgbClr val="007A82"/>
              </a:solidFill>
            </a:endParaRPr>
          </a:p>
          <a:p>
            <a:pPr marL="342900" indent="-342900">
              <a:buFont typeface="Arial" panose="020B0604020202020204" pitchFamily="34" charset="0"/>
              <a:buChar char="•"/>
            </a:pPr>
            <a:r>
              <a:rPr lang="de-DE" sz="2400" dirty="0" smtClean="0">
                <a:solidFill>
                  <a:srgbClr val="E4036F"/>
                </a:solidFill>
              </a:rPr>
              <a:t>vom </a:t>
            </a:r>
            <a:r>
              <a:rPr lang="de-DE" sz="2400" dirty="0">
                <a:solidFill>
                  <a:srgbClr val="E4036F"/>
                </a:solidFill>
              </a:rPr>
              <a:t>Wahlrecht ausgeschlossen sind </a:t>
            </a:r>
            <a:r>
              <a:rPr lang="de-DE" sz="2400" dirty="0" smtClean="0">
                <a:solidFill>
                  <a:srgbClr val="E4036F"/>
                </a:solidFill>
              </a:rPr>
              <a:t>oder</a:t>
            </a:r>
          </a:p>
          <a:p>
            <a:pPr marL="342900" indent="-342900">
              <a:buFont typeface="Arial" panose="020B0604020202020204" pitchFamily="34" charset="0"/>
              <a:buChar char="•"/>
            </a:pPr>
            <a:r>
              <a:rPr lang="de-DE" sz="2400" dirty="0" smtClean="0">
                <a:solidFill>
                  <a:srgbClr val="E4036F"/>
                </a:solidFill>
              </a:rPr>
              <a:t>infolge </a:t>
            </a:r>
            <a:r>
              <a:rPr lang="de-DE" sz="2400" dirty="0">
                <a:solidFill>
                  <a:srgbClr val="E4036F"/>
                </a:solidFill>
              </a:rPr>
              <a:t>Richterspruchs die Wählbarkeit oder die Fähigkeit zur Bekleidung öffentlicher Ämter nicht besitzen.</a:t>
            </a:r>
          </a:p>
        </p:txBody>
      </p:sp>
    </p:spTree>
    <p:extLst>
      <p:ext uri="{BB962C8B-B14F-4D97-AF65-F5344CB8AC3E}">
        <p14:creationId xmlns:p14="http://schemas.microsoft.com/office/powerpoint/2010/main" val="367063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passiv</a:t>
            </a:r>
            <a:r>
              <a:rPr lang="de-DE" sz="2000" b="1" dirty="0" smtClean="0">
                <a:solidFill>
                  <a:srgbClr val="FFFFFF"/>
                </a:solidFill>
                <a:latin typeface="Calibri" pitchFamily="34"/>
                <a:ea typeface="Arial" pitchFamily="18"/>
                <a:cs typeface="Arial" pitchFamily="18"/>
              </a:rPr>
              <a:t>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483665" y="3200270"/>
            <a:ext cx="9726070" cy="646331"/>
          </a:xfrm>
          <a:prstGeom prst="rect">
            <a:avLst/>
          </a:prstGeom>
          <a:noFill/>
        </p:spPr>
        <p:txBody>
          <a:bodyPr wrap="square" rtlCol="0">
            <a:spAutoFit/>
          </a:bodyPr>
          <a:lstStyle/>
          <a:p>
            <a:r>
              <a:rPr lang="de-DE" sz="3600" b="1" dirty="0" smtClean="0">
                <a:solidFill>
                  <a:srgbClr val="007A82"/>
                </a:solidFill>
              </a:rPr>
              <a:t>Wer wird zur Wahl zugelassen?</a:t>
            </a:r>
            <a:endParaRPr lang="de-DE" sz="3600" dirty="0">
              <a:solidFill>
                <a:srgbClr val="007A82"/>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7434">
            <a:off x="5966619" y="1292267"/>
            <a:ext cx="4693458" cy="4693458"/>
          </a:xfrm>
          <a:prstGeom prst="rect">
            <a:avLst/>
          </a:prstGeom>
        </p:spPr>
      </p:pic>
    </p:spTree>
    <p:extLst>
      <p:ext uri="{BB962C8B-B14F-4D97-AF65-F5344CB8AC3E}">
        <p14:creationId xmlns:p14="http://schemas.microsoft.com/office/powerpoint/2010/main" val="339071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Stimmabgabe und Stimmzettel</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6" name="Textfeld 5"/>
          <p:cNvSpPr txBox="1"/>
          <p:nvPr/>
        </p:nvSpPr>
        <p:spPr>
          <a:xfrm>
            <a:off x="2882946" y="1785938"/>
            <a:ext cx="6515100" cy="646331"/>
          </a:xfrm>
          <a:prstGeom prst="rect">
            <a:avLst/>
          </a:prstGeom>
          <a:noFill/>
        </p:spPr>
        <p:txBody>
          <a:bodyPr wrap="square" rtlCol="0">
            <a:spAutoFit/>
          </a:bodyPr>
          <a:lstStyle/>
          <a:p>
            <a:r>
              <a:rPr lang="de-DE" sz="3600" b="1" dirty="0">
                <a:solidFill>
                  <a:srgbClr val="007A82"/>
                </a:solidFill>
              </a:rPr>
              <a:t>Wie läuft die Wahl ab?</a:t>
            </a:r>
          </a:p>
        </p:txBody>
      </p:sp>
      <p:sp>
        <p:nvSpPr>
          <p:cNvPr id="7" name="Textfeld 6"/>
          <p:cNvSpPr txBox="1"/>
          <p:nvPr/>
        </p:nvSpPr>
        <p:spPr>
          <a:xfrm>
            <a:off x="1004933" y="3031291"/>
            <a:ext cx="9686880" cy="800219"/>
          </a:xfrm>
          <a:prstGeom prst="rect">
            <a:avLst/>
          </a:prstGeom>
          <a:noFill/>
        </p:spPr>
        <p:txBody>
          <a:bodyPr wrap="square" rtlCol="0">
            <a:spAutoFit/>
          </a:bodyPr>
          <a:lstStyle/>
          <a:p>
            <a:r>
              <a:rPr lang="de-DE" sz="2800" dirty="0">
                <a:hlinkClick r:id="rId4"/>
              </a:rPr>
              <a:t>https://www.bpb.de/mediathek/599/erst-und-zweitstimme</a:t>
            </a:r>
            <a:endParaRPr lang="de-DE" sz="2800" dirty="0"/>
          </a:p>
          <a:p>
            <a:endParaRPr lang="de-DE" dirty="0"/>
          </a:p>
        </p:txBody>
      </p:sp>
      <p:pic>
        <p:nvPicPr>
          <p:cNvPr id="8" name="Grafik 7"/>
          <p:cNvPicPr>
            <a:picLocks noChangeAspect="1"/>
          </p:cNvPicPr>
          <p:nvPr/>
        </p:nvPicPr>
        <p:blipFill>
          <a:blip r:embed="rId5"/>
          <a:stretch>
            <a:fillRect/>
          </a:stretch>
        </p:blipFill>
        <p:spPr>
          <a:xfrm>
            <a:off x="3153055" y="3268871"/>
            <a:ext cx="2987441" cy="2987441"/>
          </a:xfrm>
          <a:prstGeom prst="rect">
            <a:avLst/>
          </a:prstGeom>
        </p:spPr>
      </p:pic>
    </p:spTree>
    <p:extLst>
      <p:ext uri="{BB962C8B-B14F-4D97-AF65-F5344CB8AC3E}">
        <p14:creationId xmlns:p14="http://schemas.microsoft.com/office/powerpoint/2010/main" val="33070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Stimmabgabe und Stimmzettel</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6" name="Textfeld 5"/>
          <p:cNvSpPr txBox="1"/>
          <p:nvPr/>
        </p:nvSpPr>
        <p:spPr>
          <a:xfrm>
            <a:off x="1228724" y="1861919"/>
            <a:ext cx="8769396" cy="646331"/>
          </a:xfrm>
          <a:prstGeom prst="rect">
            <a:avLst/>
          </a:prstGeom>
          <a:noFill/>
        </p:spPr>
        <p:txBody>
          <a:bodyPr wrap="square" rtlCol="0">
            <a:spAutoFit/>
          </a:bodyPr>
          <a:lstStyle/>
          <a:p>
            <a:r>
              <a:rPr lang="de-DE" sz="3600" b="1" dirty="0" smtClean="0">
                <a:solidFill>
                  <a:srgbClr val="007A82"/>
                </a:solidFill>
              </a:rPr>
              <a:t>Was haltet ihr von dieser Vorgehensweise?</a:t>
            </a:r>
            <a:endParaRPr lang="de-DE" sz="3600" b="1" dirty="0">
              <a:solidFill>
                <a:srgbClr val="007A82"/>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862" y="790560"/>
            <a:ext cx="7559675" cy="7559675"/>
          </a:xfrm>
          <a:prstGeom prst="rect">
            <a:avLst/>
          </a:prstGeom>
        </p:spPr>
      </p:pic>
    </p:spTree>
    <p:extLst>
      <p:ext uri="{BB962C8B-B14F-4D97-AF65-F5344CB8AC3E}">
        <p14:creationId xmlns:p14="http://schemas.microsoft.com/office/powerpoint/2010/main" val="108045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Parteien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6" name="Textfeld 5"/>
          <p:cNvSpPr txBox="1"/>
          <p:nvPr/>
        </p:nvSpPr>
        <p:spPr>
          <a:xfrm>
            <a:off x="828719" y="1619032"/>
            <a:ext cx="9463089" cy="584775"/>
          </a:xfrm>
          <a:prstGeom prst="rect">
            <a:avLst/>
          </a:prstGeom>
          <a:noFill/>
        </p:spPr>
        <p:txBody>
          <a:bodyPr wrap="square" rtlCol="0">
            <a:spAutoFit/>
          </a:bodyPr>
          <a:lstStyle/>
          <a:p>
            <a:r>
              <a:rPr lang="de-DE" sz="3200" b="1" dirty="0" smtClean="0">
                <a:solidFill>
                  <a:srgbClr val="007A82"/>
                </a:solidFill>
              </a:rPr>
              <a:t>Welche Parteien sind zur Zeit im Bundestag vertreten?</a:t>
            </a:r>
            <a:endParaRPr lang="de-DE" sz="3200" b="1" dirty="0">
              <a:solidFill>
                <a:srgbClr val="007A82"/>
              </a:solidFill>
            </a:endParaRPr>
          </a:p>
        </p:txBody>
      </p:sp>
      <p:sp>
        <p:nvSpPr>
          <p:cNvPr id="5" name="Textfeld 4"/>
          <p:cNvSpPr txBox="1"/>
          <p:nvPr/>
        </p:nvSpPr>
        <p:spPr>
          <a:xfrm>
            <a:off x="2450307" y="2784695"/>
            <a:ext cx="1643062" cy="646331"/>
          </a:xfrm>
          <a:prstGeom prst="rect">
            <a:avLst/>
          </a:prstGeom>
          <a:noFill/>
        </p:spPr>
        <p:txBody>
          <a:bodyPr wrap="square" rtlCol="0">
            <a:spAutoFit/>
          </a:bodyPr>
          <a:lstStyle/>
          <a:p>
            <a:r>
              <a:rPr lang="de-DE" sz="3600" b="1" dirty="0">
                <a:solidFill>
                  <a:srgbClr val="E4036F"/>
                </a:solidFill>
              </a:rPr>
              <a:t>CDU</a:t>
            </a:r>
          </a:p>
        </p:txBody>
      </p:sp>
      <p:sp>
        <p:nvSpPr>
          <p:cNvPr id="7" name="Textfeld 6"/>
          <p:cNvSpPr txBox="1"/>
          <p:nvPr/>
        </p:nvSpPr>
        <p:spPr>
          <a:xfrm>
            <a:off x="3271838" y="3922820"/>
            <a:ext cx="2514600" cy="646331"/>
          </a:xfrm>
          <a:prstGeom prst="rect">
            <a:avLst/>
          </a:prstGeom>
          <a:noFill/>
        </p:spPr>
        <p:txBody>
          <a:bodyPr wrap="square" rtlCol="0">
            <a:spAutoFit/>
          </a:bodyPr>
          <a:lstStyle/>
          <a:p>
            <a:r>
              <a:rPr lang="de-DE" sz="3600" b="1" dirty="0">
                <a:solidFill>
                  <a:srgbClr val="E4036F"/>
                </a:solidFill>
              </a:rPr>
              <a:t>SPD</a:t>
            </a:r>
          </a:p>
        </p:txBody>
      </p:sp>
      <p:sp>
        <p:nvSpPr>
          <p:cNvPr id="8" name="Textfeld 7"/>
          <p:cNvSpPr txBox="1"/>
          <p:nvPr/>
        </p:nvSpPr>
        <p:spPr>
          <a:xfrm>
            <a:off x="5310188" y="4214061"/>
            <a:ext cx="4797426" cy="646331"/>
          </a:xfrm>
          <a:prstGeom prst="rect">
            <a:avLst/>
          </a:prstGeom>
          <a:noFill/>
        </p:spPr>
        <p:txBody>
          <a:bodyPr wrap="square" rtlCol="0">
            <a:spAutoFit/>
          </a:bodyPr>
          <a:lstStyle/>
          <a:p>
            <a:r>
              <a:rPr lang="de-DE" sz="3600" b="1" dirty="0">
                <a:solidFill>
                  <a:srgbClr val="E4036F"/>
                </a:solidFill>
              </a:rPr>
              <a:t>Bündnis90/Die Grünen</a:t>
            </a:r>
          </a:p>
        </p:txBody>
      </p:sp>
      <p:sp>
        <p:nvSpPr>
          <p:cNvPr id="9" name="Textfeld 8"/>
          <p:cNvSpPr txBox="1"/>
          <p:nvPr/>
        </p:nvSpPr>
        <p:spPr>
          <a:xfrm>
            <a:off x="828719" y="4100046"/>
            <a:ext cx="1785938" cy="646331"/>
          </a:xfrm>
          <a:prstGeom prst="rect">
            <a:avLst/>
          </a:prstGeom>
          <a:noFill/>
        </p:spPr>
        <p:txBody>
          <a:bodyPr wrap="square" rtlCol="0">
            <a:spAutoFit/>
          </a:bodyPr>
          <a:lstStyle/>
          <a:p>
            <a:r>
              <a:rPr lang="de-DE" sz="3600" b="1" dirty="0">
                <a:solidFill>
                  <a:srgbClr val="E4036F"/>
                </a:solidFill>
              </a:rPr>
              <a:t>AfD</a:t>
            </a:r>
          </a:p>
        </p:txBody>
      </p:sp>
      <p:sp>
        <p:nvSpPr>
          <p:cNvPr id="10" name="Textfeld 9"/>
          <p:cNvSpPr txBox="1"/>
          <p:nvPr/>
        </p:nvSpPr>
        <p:spPr>
          <a:xfrm>
            <a:off x="2667001" y="5246767"/>
            <a:ext cx="2643187" cy="646331"/>
          </a:xfrm>
          <a:prstGeom prst="rect">
            <a:avLst/>
          </a:prstGeom>
          <a:noFill/>
        </p:spPr>
        <p:txBody>
          <a:bodyPr wrap="square" rtlCol="0">
            <a:spAutoFit/>
          </a:bodyPr>
          <a:lstStyle/>
          <a:p>
            <a:r>
              <a:rPr lang="de-DE" sz="3600" b="1" dirty="0">
                <a:solidFill>
                  <a:srgbClr val="E4036F"/>
                </a:solidFill>
              </a:rPr>
              <a:t>Die Linke</a:t>
            </a:r>
          </a:p>
        </p:txBody>
      </p:sp>
      <p:sp>
        <p:nvSpPr>
          <p:cNvPr id="11" name="Textfeld 10"/>
          <p:cNvSpPr txBox="1"/>
          <p:nvPr/>
        </p:nvSpPr>
        <p:spPr>
          <a:xfrm>
            <a:off x="5019044" y="2861293"/>
            <a:ext cx="1534787" cy="646331"/>
          </a:xfrm>
          <a:prstGeom prst="rect">
            <a:avLst/>
          </a:prstGeom>
          <a:noFill/>
        </p:spPr>
        <p:txBody>
          <a:bodyPr wrap="square" rtlCol="0">
            <a:spAutoFit/>
          </a:bodyPr>
          <a:lstStyle/>
          <a:p>
            <a:r>
              <a:rPr lang="de-DE" sz="3600" b="1" dirty="0">
                <a:solidFill>
                  <a:srgbClr val="E4036F"/>
                </a:solidFill>
              </a:rPr>
              <a:t>FDP</a:t>
            </a:r>
            <a:endParaRPr lang="de-DE" sz="3200" b="1" dirty="0">
              <a:solidFill>
                <a:srgbClr val="E4036F"/>
              </a:solidFill>
            </a:endParaRPr>
          </a:p>
        </p:txBody>
      </p:sp>
    </p:spTree>
    <p:extLst>
      <p:ext uri="{BB962C8B-B14F-4D97-AF65-F5344CB8AC3E}">
        <p14:creationId xmlns:p14="http://schemas.microsoft.com/office/powerpoint/2010/main" val="243919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Parteien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969" y="1470296"/>
            <a:ext cx="8072438" cy="4546057"/>
          </a:xfrm>
          <a:prstGeom prst="rect">
            <a:avLst/>
          </a:prstGeom>
        </p:spPr>
      </p:pic>
      <p:sp>
        <p:nvSpPr>
          <p:cNvPr id="5" name="Textfeld 4"/>
          <p:cNvSpPr txBox="1"/>
          <p:nvPr/>
        </p:nvSpPr>
        <p:spPr>
          <a:xfrm rot="16200000">
            <a:off x="5866330" y="2213109"/>
            <a:ext cx="7329487" cy="276999"/>
          </a:xfrm>
          <a:prstGeom prst="rect">
            <a:avLst/>
          </a:prstGeom>
          <a:noFill/>
        </p:spPr>
        <p:txBody>
          <a:bodyPr wrap="square" rtlCol="0">
            <a:spAutoFit/>
          </a:bodyPr>
          <a:lstStyle/>
          <a:p>
            <a:r>
              <a:rPr lang="de-DE" sz="1200" dirty="0">
                <a:solidFill>
                  <a:schemeClr val="bg1">
                    <a:lumMod val="65000"/>
                  </a:schemeClr>
                </a:solidFill>
              </a:rPr>
              <a:t>https://www.bundestag.de/parlament/plenum/sitzverteilung_19wp</a:t>
            </a:r>
          </a:p>
        </p:txBody>
      </p:sp>
    </p:spTree>
    <p:extLst>
      <p:ext uri="{BB962C8B-B14F-4D97-AF65-F5344CB8AC3E}">
        <p14:creationId xmlns:p14="http://schemas.microsoft.com/office/powerpoint/2010/main" val="30175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Regierungsbildung, Koalition, Opposition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492" y="161134"/>
            <a:ext cx="7040049" cy="7040049"/>
          </a:xfrm>
          <a:prstGeom prst="rect">
            <a:avLst/>
          </a:prstGeom>
        </p:spPr>
      </p:pic>
      <p:sp>
        <p:nvSpPr>
          <p:cNvPr id="5" name="Textfeld 4"/>
          <p:cNvSpPr txBox="1"/>
          <p:nvPr/>
        </p:nvSpPr>
        <p:spPr>
          <a:xfrm>
            <a:off x="6935483" y="3041764"/>
            <a:ext cx="3338817" cy="954107"/>
          </a:xfrm>
          <a:prstGeom prst="rect">
            <a:avLst/>
          </a:prstGeom>
          <a:noFill/>
        </p:spPr>
        <p:txBody>
          <a:bodyPr wrap="square" rtlCol="0">
            <a:spAutoFit/>
          </a:bodyPr>
          <a:lstStyle/>
          <a:p>
            <a:r>
              <a:rPr lang="de-DE" sz="2800" b="1" dirty="0">
                <a:solidFill>
                  <a:srgbClr val="007A82"/>
                </a:solidFill>
              </a:rPr>
              <a:t>Regierung</a:t>
            </a:r>
            <a:r>
              <a:rPr lang="de-DE" sz="2800" b="1" dirty="0" smtClean="0">
                <a:solidFill>
                  <a:srgbClr val="007A82"/>
                </a:solidFill>
              </a:rPr>
              <a:t>/</a:t>
            </a:r>
          </a:p>
          <a:p>
            <a:r>
              <a:rPr lang="de-DE" sz="2800" b="1" dirty="0" smtClean="0">
                <a:solidFill>
                  <a:srgbClr val="007A82"/>
                </a:solidFill>
              </a:rPr>
              <a:t>Regierungskoalition</a:t>
            </a:r>
            <a:endParaRPr lang="de-DE" sz="2800" b="1" dirty="0">
              <a:solidFill>
                <a:srgbClr val="007A82"/>
              </a:solidFill>
            </a:endParaRPr>
          </a:p>
        </p:txBody>
      </p:sp>
      <p:sp>
        <p:nvSpPr>
          <p:cNvPr id="6" name="Textfeld 5"/>
          <p:cNvSpPr txBox="1"/>
          <p:nvPr/>
        </p:nvSpPr>
        <p:spPr>
          <a:xfrm>
            <a:off x="1257300" y="3681158"/>
            <a:ext cx="1955800" cy="523220"/>
          </a:xfrm>
          <a:prstGeom prst="rect">
            <a:avLst/>
          </a:prstGeom>
          <a:noFill/>
        </p:spPr>
        <p:txBody>
          <a:bodyPr wrap="square" rtlCol="0">
            <a:spAutoFit/>
          </a:bodyPr>
          <a:lstStyle/>
          <a:p>
            <a:r>
              <a:rPr lang="de-DE" sz="2800" b="1" dirty="0">
                <a:solidFill>
                  <a:srgbClr val="007A82"/>
                </a:solidFill>
              </a:rPr>
              <a:t>Opposition</a:t>
            </a:r>
          </a:p>
        </p:txBody>
      </p:sp>
    </p:spTree>
    <p:extLst>
      <p:ext uri="{BB962C8B-B14F-4D97-AF65-F5344CB8AC3E}">
        <p14:creationId xmlns:p14="http://schemas.microsoft.com/office/powerpoint/2010/main" val="22442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Aufgaben</a:t>
            </a:r>
            <a:r>
              <a:rPr kumimoji="0" lang="de-DE" sz="2000" b="1" i="0" u="none" strike="noStrike" kern="1200" cap="none" spc="0" normalizeH="0" noProof="0" dirty="0" smtClean="0">
                <a:ln>
                  <a:noFill/>
                </a:ln>
                <a:solidFill>
                  <a:srgbClr val="FFFFFF"/>
                </a:solidFill>
                <a:effectLst/>
                <a:uLnTx/>
                <a:uFillTx/>
                <a:latin typeface="Calibri" pitchFamily="34"/>
                <a:ea typeface="Arial" pitchFamily="18"/>
                <a:cs typeface="Arial" pitchFamily="18"/>
              </a:rPr>
              <a:t> und Funktionen des Bundestages</a:t>
            </a:r>
            <a:endParaRPr kumimoji="0" lang="de-DE" sz="16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15697" r="4968" b="584"/>
          <a:stretch/>
        </p:blipFill>
        <p:spPr>
          <a:xfrm>
            <a:off x="986971" y="2370062"/>
            <a:ext cx="4383315" cy="3368547"/>
          </a:xfrm>
          <a:prstGeom prst="rect">
            <a:avLst/>
          </a:prstGeom>
        </p:spPr>
      </p:pic>
      <p:sp>
        <p:nvSpPr>
          <p:cNvPr id="8" name="Textfeld 7"/>
          <p:cNvSpPr txBox="1"/>
          <p:nvPr/>
        </p:nvSpPr>
        <p:spPr>
          <a:xfrm>
            <a:off x="1088570" y="1742479"/>
            <a:ext cx="8650515" cy="1077218"/>
          </a:xfrm>
          <a:prstGeom prst="rect">
            <a:avLst/>
          </a:prstGeom>
          <a:noFill/>
        </p:spPr>
        <p:txBody>
          <a:bodyPr wrap="square" rtlCol="0">
            <a:spAutoFit/>
          </a:bodyPr>
          <a:lstStyle/>
          <a:p>
            <a:r>
              <a:rPr lang="de-DE" sz="3200" b="1" dirty="0" smtClean="0">
                <a:solidFill>
                  <a:srgbClr val="007A82"/>
                </a:solidFill>
              </a:rPr>
              <a:t>Welche Aufgaben und Funktionen des Bundestages verstecken sich hinter den Bildern?</a:t>
            </a:r>
            <a:endParaRPr lang="de-DE" sz="3200" b="1" dirty="0">
              <a:solidFill>
                <a:srgbClr val="007A82"/>
              </a:solidFill>
            </a:endParaRPr>
          </a:p>
        </p:txBody>
      </p:sp>
    </p:spTree>
    <p:extLst>
      <p:ext uri="{BB962C8B-B14F-4D97-AF65-F5344CB8AC3E}">
        <p14:creationId xmlns:p14="http://schemas.microsoft.com/office/powerpoint/2010/main" val="282533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Aufgaben</a:t>
            </a:r>
            <a:r>
              <a:rPr kumimoji="0" lang="de-DE" sz="2000" b="1" i="0" u="none" strike="noStrike" kern="1200" cap="none" spc="0" normalizeH="0" noProof="0" dirty="0" smtClean="0">
                <a:ln>
                  <a:noFill/>
                </a:ln>
                <a:solidFill>
                  <a:srgbClr val="FFFFFF"/>
                </a:solidFill>
                <a:effectLst/>
                <a:uLnTx/>
                <a:uFillTx/>
                <a:latin typeface="Calibri" pitchFamily="34"/>
                <a:ea typeface="Arial" pitchFamily="18"/>
                <a:cs typeface="Arial" pitchFamily="18"/>
              </a:rPr>
              <a:t> und Funktionen des Bundestages</a:t>
            </a:r>
            <a:endParaRPr kumimoji="0" lang="de-DE" sz="16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8" name="Textfeld 7"/>
          <p:cNvSpPr txBox="1"/>
          <p:nvPr/>
        </p:nvSpPr>
        <p:spPr>
          <a:xfrm>
            <a:off x="1088570" y="1742479"/>
            <a:ext cx="8650515" cy="1077218"/>
          </a:xfrm>
          <a:prstGeom prst="rect">
            <a:avLst/>
          </a:prstGeom>
          <a:noFill/>
        </p:spPr>
        <p:txBody>
          <a:bodyPr wrap="square" rtlCol="0">
            <a:spAutoFit/>
          </a:bodyPr>
          <a:lstStyle/>
          <a:p>
            <a:r>
              <a:rPr lang="de-DE" sz="3200" b="1" dirty="0" smtClean="0">
                <a:solidFill>
                  <a:srgbClr val="007A82"/>
                </a:solidFill>
              </a:rPr>
              <a:t>Welche Aufgaben und Funktionen des Bundestages verstecken sich hinter den Bildern?</a:t>
            </a:r>
            <a:endParaRPr lang="de-DE" sz="3200" b="1" dirty="0">
              <a:solidFill>
                <a:srgbClr val="007A82"/>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3496" t="22637" r="12053" b="9017"/>
          <a:stretch/>
        </p:blipFill>
        <p:spPr>
          <a:xfrm>
            <a:off x="1088570" y="3459559"/>
            <a:ext cx="7228116" cy="1243070"/>
          </a:xfrm>
          <a:prstGeom prst="rect">
            <a:avLst/>
          </a:prstGeom>
        </p:spPr>
      </p:pic>
      <p:sp>
        <p:nvSpPr>
          <p:cNvPr id="5" name="Textfeld 4"/>
          <p:cNvSpPr txBox="1"/>
          <p:nvPr/>
        </p:nvSpPr>
        <p:spPr>
          <a:xfrm>
            <a:off x="8316686" y="3527096"/>
            <a:ext cx="808932" cy="1107996"/>
          </a:xfrm>
          <a:prstGeom prst="rect">
            <a:avLst/>
          </a:prstGeom>
          <a:noFill/>
        </p:spPr>
        <p:txBody>
          <a:bodyPr wrap="square" rtlCol="0">
            <a:spAutoFit/>
          </a:bodyPr>
          <a:lstStyle/>
          <a:p>
            <a:r>
              <a:rPr lang="de-DE" sz="6600" b="1" dirty="0" smtClean="0"/>
              <a:t>§</a:t>
            </a:r>
            <a:endParaRPr lang="de-DE" sz="6600" b="1" dirty="0"/>
          </a:p>
        </p:txBody>
      </p:sp>
    </p:spTree>
    <p:extLst>
      <p:ext uri="{BB962C8B-B14F-4D97-AF65-F5344CB8AC3E}">
        <p14:creationId xmlns:p14="http://schemas.microsoft.com/office/powerpoint/2010/main" val="60663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Was heute passiert</a:t>
            </a:r>
            <a:r>
              <a:rPr lang="de-DE" sz="2700" b="1" i="0" u="none" strike="noStrike" baseline="0" dirty="0" smtClean="0">
                <a:ln>
                  <a:noFill/>
                </a:ln>
                <a:solidFill>
                  <a:srgbClr val="FFFFFF"/>
                </a:solidFill>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Übersicht</a:t>
            </a:r>
            <a:endParaRPr lang="de-DE" sz="2000" b="1" i="0" u="none" strike="noStrike" baseline="0" dirty="0">
              <a:ln>
                <a:noFill/>
              </a:ln>
              <a:solidFill>
                <a:srgbClr val="FFFFFF"/>
              </a:solidFill>
              <a:latin typeface="Calibri" pitchFamily="34"/>
              <a:ea typeface="Arial" pitchFamily="18"/>
              <a:cs typeface="Arial" pitchFamily="18"/>
            </a:endParaRPr>
          </a:p>
        </p:txBody>
      </p:sp>
      <p:sp>
        <p:nvSpPr>
          <p:cNvPr id="7" name="Rechteck 6"/>
          <p:cNvSpPr/>
          <p:nvPr/>
        </p:nvSpPr>
        <p:spPr>
          <a:xfrm>
            <a:off x="4103669" y="1533275"/>
            <a:ext cx="6588144" cy="4247317"/>
          </a:xfrm>
          <a:prstGeom prst="rect">
            <a:avLst/>
          </a:prstGeom>
        </p:spPr>
        <p:txBody>
          <a:bodyPr wrap="square">
            <a:spAutoFit/>
          </a:bodyPr>
          <a:lstStyle/>
          <a:p>
            <a:pPr marL="285750" indent="-285750">
              <a:buFont typeface="Arial" panose="020B0604020202020204" pitchFamily="34" charset="0"/>
              <a:buChar char="•"/>
            </a:pPr>
            <a:r>
              <a:rPr lang="de-DE" dirty="0" smtClean="0">
                <a:solidFill>
                  <a:srgbClr val="E4036F"/>
                </a:solidFill>
              </a:rPr>
              <a:t>Vorstellungsrunde</a:t>
            </a:r>
          </a:p>
          <a:p>
            <a:pPr marL="285750" indent="-285750">
              <a:buFont typeface="Arial" panose="020B0604020202020204" pitchFamily="34" charset="0"/>
              <a:buChar char="•"/>
            </a:pPr>
            <a:endParaRPr lang="de-DE" dirty="0" smtClean="0">
              <a:solidFill>
                <a:srgbClr val="E4036F"/>
              </a:solidFill>
            </a:endParaRPr>
          </a:p>
          <a:p>
            <a:pPr marL="285750" indent="-285750">
              <a:buFont typeface="Arial" panose="020B0604020202020204" pitchFamily="34" charset="0"/>
              <a:buChar char="•"/>
            </a:pPr>
            <a:r>
              <a:rPr lang="de-DE" dirty="0" smtClean="0">
                <a:solidFill>
                  <a:srgbClr val="007A82"/>
                </a:solidFill>
              </a:rPr>
              <a:t>Themeneinstieg</a:t>
            </a:r>
          </a:p>
          <a:p>
            <a:pPr marL="285750" indent="-285750">
              <a:buFont typeface="Arial" panose="020B0604020202020204" pitchFamily="34" charset="0"/>
              <a:buChar char="•"/>
            </a:pPr>
            <a:endParaRPr lang="de-DE" dirty="0">
              <a:solidFill>
                <a:srgbClr val="007A82"/>
              </a:solidFill>
            </a:endParaRPr>
          </a:p>
          <a:p>
            <a:pPr marL="285750" indent="-285750">
              <a:buFont typeface="Arial" panose="020B0604020202020204" pitchFamily="34" charset="0"/>
              <a:buChar char="•"/>
            </a:pPr>
            <a:r>
              <a:rPr lang="de-DE" dirty="0">
                <a:solidFill>
                  <a:srgbClr val="007A82"/>
                </a:solidFill>
              </a:rPr>
              <a:t>a</a:t>
            </a:r>
            <a:r>
              <a:rPr lang="de-DE" dirty="0" smtClean="0">
                <a:solidFill>
                  <a:srgbClr val="007A82"/>
                </a:solidFill>
              </a:rPr>
              <a:t>ktives </a:t>
            </a:r>
            <a:r>
              <a:rPr lang="de-DE" dirty="0">
                <a:solidFill>
                  <a:srgbClr val="007A82"/>
                </a:solidFill>
              </a:rPr>
              <a:t>Wahlrecht mit kurzem Abriss </a:t>
            </a:r>
            <a:r>
              <a:rPr lang="de-DE" dirty="0" smtClean="0">
                <a:solidFill>
                  <a:srgbClr val="007A82"/>
                </a:solidFill>
              </a:rPr>
              <a:t>zu</a:t>
            </a:r>
            <a:r>
              <a:rPr lang="de-DE" dirty="0" smtClean="0">
                <a:solidFill>
                  <a:srgbClr val="007A82"/>
                </a:solidFill>
              </a:rPr>
              <a:t> Wahlgrundsätzen</a:t>
            </a:r>
            <a:endParaRPr lang="de-DE" dirty="0" smtClean="0">
              <a:solidFill>
                <a:srgbClr val="007A82"/>
              </a:solidFill>
            </a:endParaRPr>
          </a:p>
          <a:p>
            <a:pPr marL="285750" indent="-285750">
              <a:buFont typeface="Arial" panose="020B0604020202020204" pitchFamily="34" charset="0"/>
              <a:buChar char="•"/>
            </a:pPr>
            <a:endParaRPr lang="de-DE" dirty="0" smtClean="0">
              <a:solidFill>
                <a:srgbClr val="007A82"/>
              </a:solidFill>
            </a:endParaRPr>
          </a:p>
          <a:p>
            <a:pPr marL="285750" indent="-285750">
              <a:buFont typeface="Arial" panose="020B0604020202020204" pitchFamily="34" charset="0"/>
              <a:buChar char="•"/>
            </a:pPr>
            <a:r>
              <a:rPr lang="de-DE" dirty="0">
                <a:solidFill>
                  <a:srgbClr val="007A82"/>
                </a:solidFill>
              </a:rPr>
              <a:t>p</a:t>
            </a:r>
            <a:r>
              <a:rPr lang="de-DE" dirty="0" smtClean="0">
                <a:solidFill>
                  <a:srgbClr val="007A82"/>
                </a:solidFill>
              </a:rPr>
              <a:t>assives </a:t>
            </a:r>
            <a:r>
              <a:rPr lang="de-DE" dirty="0" smtClean="0">
                <a:solidFill>
                  <a:srgbClr val="007A82"/>
                </a:solidFill>
              </a:rPr>
              <a:t>Wahlrecht</a:t>
            </a:r>
          </a:p>
          <a:p>
            <a:pPr marL="285750" indent="-285750">
              <a:buFont typeface="Arial" panose="020B0604020202020204" pitchFamily="34" charset="0"/>
              <a:buChar char="•"/>
            </a:pPr>
            <a:endParaRPr lang="de-DE" dirty="0" smtClean="0">
              <a:solidFill>
                <a:srgbClr val="007A82"/>
              </a:solidFill>
            </a:endParaRPr>
          </a:p>
          <a:p>
            <a:pPr marL="285750" indent="-285750">
              <a:buFont typeface="Arial" panose="020B0604020202020204" pitchFamily="34" charset="0"/>
              <a:buChar char="•"/>
            </a:pPr>
            <a:r>
              <a:rPr lang="de-DE" dirty="0">
                <a:solidFill>
                  <a:srgbClr val="007A82"/>
                </a:solidFill>
              </a:rPr>
              <a:t>Stimmabgabe, Zusammensetzung </a:t>
            </a:r>
            <a:r>
              <a:rPr lang="de-DE" dirty="0" smtClean="0">
                <a:solidFill>
                  <a:srgbClr val="007A82"/>
                </a:solidFill>
              </a:rPr>
              <a:t>Bundestag</a:t>
            </a:r>
            <a:endParaRPr lang="de-DE" dirty="0" smtClean="0">
              <a:solidFill>
                <a:srgbClr val="007A82"/>
              </a:solidFill>
            </a:endParaRPr>
          </a:p>
          <a:p>
            <a:pPr marL="285750" indent="-285750">
              <a:buFont typeface="Arial" panose="020B0604020202020204" pitchFamily="34" charset="0"/>
              <a:buChar char="•"/>
            </a:pPr>
            <a:endParaRPr lang="de-DE" dirty="0" smtClean="0">
              <a:solidFill>
                <a:srgbClr val="007A82"/>
              </a:solidFill>
            </a:endParaRPr>
          </a:p>
          <a:p>
            <a:pPr marL="285750" indent="-285750">
              <a:buFont typeface="Arial" panose="020B0604020202020204" pitchFamily="34" charset="0"/>
              <a:buChar char="•"/>
            </a:pPr>
            <a:r>
              <a:rPr lang="de-DE" dirty="0" smtClean="0">
                <a:solidFill>
                  <a:srgbClr val="007A82"/>
                </a:solidFill>
              </a:rPr>
              <a:t>Parteien</a:t>
            </a:r>
            <a:r>
              <a:rPr lang="de-DE" dirty="0">
                <a:solidFill>
                  <a:srgbClr val="007A82"/>
                </a:solidFill>
              </a:rPr>
              <a:t>, </a:t>
            </a:r>
            <a:r>
              <a:rPr lang="de-DE" dirty="0" smtClean="0">
                <a:solidFill>
                  <a:srgbClr val="007A82"/>
                </a:solidFill>
              </a:rPr>
              <a:t>Fraktionen</a:t>
            </a:r>
          </a:p>
          <a:p>
            <a:pPr marL="285750" indent="-285750">
              <a:buFont typeface="Arial" panose="020B0604020202020204" pitchFamily="34" charset="0"/>
              <a:buChar char="•"/>
            </a:pPr>
            <a:endParaRPr lang="de-DE" dirty="0" smtClean="0">
              <a:solidFill>
                <a:srgbClr val="007A82"/>
              </a:solidFill>
            </a:endParaRPr>
          </a:p>
          <a:p>
            <a:pPr marL="285750" indent="-285750">
              <a:buFont typeface="Arial" panose="020B0604020202020204" pitchFamily="34" charset="0"/>
              <a:buChar char="•"/>
            </a:pPr>
            <a:r>
              <a:rPr lang="de-DE" dirty="0" smtClean="0">
                <a:solidFill>
                  <a:srgbClr val="007A82"/>
                </a:solidFill>
              </a:rPr>
              <a:t>Koalitions- </a:t>
            </a:r>
            <a:r>
              <a:rPr lang="de-DE" dirty="0">
                <a:solidFill>
                  <a:srgbClr val="007A82"/>
                </a:solidFill>
              </a:rPr>
              <a:t>und </a:t>
            </a:r>
            <a:r>
              <a:rPr lang="de-DE" dirty="0" smtClean="0">
                <a:solidFill>
                  <a:srgbClr val="007A82"/>
                </a:solidFill>
              </a:rPr>
              <a:t>Regierungsbildung</a:t>
            </a:r>
          </a:p>
          <a:p>
            <a:pPr marL="285750" indent="-285750">
              <a:buFont typeface="Arial" panose="020B0604020202020204" pitchFamily="34" charset="0"/>
              <a:buChar char="•"/>
            </a:pPr>
            <a:endParaRPr lang="de-DE" dirty="0" smtClean="0">
              <a:solidFill>
                <a:srgbClr val="007A82"/>
              </a:solidFill>
            </a:endParaRPr>
          </a:p>
          <a:p>
            <a:pPr marL="285750" indent="-285750">
              <a:buFont typeface="Arial" panose="020B0604020202020204" pitchFamily="34" charset="0"/>
              <a:buChar char="•"/>
            </a:pPr>
            <a:r>
              <a:rPr lang="de-DE" dirty="0" smtClean="0">
                <a:solidFill>
                  <a:srgbClr val="007A82"/>
                </a:solidFill>
              </a:rPr>
              <a:t>Aufgaben </a:t>
            </a:r>
            <a:r>
              <a:rPr lang="de-DE" dirty="0">
                <a:solidFill>
                  <a:srgbClr val="007A82"/>
                </a:solidFill>
              </a:rPr>
              <a:t>von Parlament und Regierung, Kanzlerwahl</a:t>
            </a:r>
            <a:endParaRPr lang="de-DE" dirty="0" smtClean="0">
              <a:solidFill>
                <a:srgbClr val="007A82"/>
              </a:solidFill>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7155">
            <a:off x="509843" y="2247145"/>
            <a:ext cx="3335103" cy="3335103"/>
          </a:xfrm>
          <a:prstGeom prst="rect">
            <a:avLst/>
          </a:prstGeom>
        </p:spPr>
      </p:pic>
    </p:spTree>
    <p:extLst>
      <p:ext uri="{BB962C8B-B14F-4D97-AF65-F5344CB8AC3E}">
        <p14:creationId xmlns:p14="http://schemas.microsoft.com/office/powerpoint/2010/main" val="220069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Aufgaben</a:t>
            </a:r>
            <a:r>
              <a:rPr kumimoji="0" lang="de-DE" sz="2000" b="1" i="0" u="none" strike="noStrike" kern="1200" cap="none" spc="0" normalizeH="0" noProof="0" dirty="0" smtClean="0">
                <a:ln>
                  <a:noFill/>
                </a:ln>
                <a:solidFill>
                  <a:srgbClr val="FFFFFF"/>
                </a:solidFill>
                <a:effectLst/>
                <a:uLnTx/>
                <a:uFillTx/>
                <a:latin typeface="Calibri" pitchFamily="34"/>
                <a:ea typeface="Arial" pitchFamily="18"/>
                <a:cs typeface="Arial" pitchFamily="18"/>
              </a:rPr>
              <a:t> und Funktionen des Bundestages</a:t>
            </a:r>
            <a:endParaRPr kumimoji="0" lang="de-DE" sz="16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8" name="Textfeld 7"/>
          <p:cNvSpPr txBox="1"/>
          <p:nvPr/>
        </p:nvSpPr>
        <p:spPr>
          <a:xfrm>
            <a:off x="1088570" y="1742479"/>
            <a:ext cx="8650515" cy="1077218"/>
          </a:xfrm>
          <a:prstGeom prst="rect">
            <a:avLst/>
          </a:prstGeom>
          <a:noFill/>
        </p:spPr>
        <p:txBody>
          <a:bodyPr wrap="square" rtlCol="0">
            <a:spAutoFit/>
          </a:bodyPr>
          <a:lstStyle/>
          <a:p>
            <a:r>
              <a:rPr lang="de-DE" sz="3200" b="1" dirty="0" smtClean="0">
                <a:solidFill>
                  <a:srgbClr val="007A82"/>
                </a:solidFill>
              </a:rPr>
              <a:t>Welche Aufgaben und Funktionen des Bundestages verstecken sich hinter den Bildern?</a:t>
            </a:r>
            <a:endParaRPr lang="de-DE" sz="3200" b="1" dirty="0">
              <a:solidFill>
                <a:srgbClr val="007A82"/>
              </a:solidFill>
            </a:endParaRP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70" y="3089501"/>
            <a:ext cx="8294015" cy="1859870"/>
          </a:xfrm>
          <a:prstGeom prst="rect">
            <a:avLst/>
          </a:prstGeom>
        </p:spPr>
      </p:pic>
    </p:spTree>
    <p:extLst>
      <p:ext uri="{BB962C8B-B14F-4D97-AF65-F5344CB8AC3E}">
        <p14:creationId xmlns:p14="http://schemas.microsoft.com/office/powerpoint/2010/main" val="61933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Aufgaben</a:t>
            </a:r>
            <a:r>
              <a:rPr kumimoji="0" lang="de-DE" sz="2000" b="1" i="0" u="none" strike="noStrike" kern="1200" cap="none" spc="0" normalizeH="0" noProof="0" dirty="0" smtClean="0">
                <a:ln>
                  <a:noFill/>
                </a:ln>
                <a:solidFill>
                  <a:srgbClr val="FFFFFF"/>
                </a:solidFill>
                <a:effectLst/>
                <a:uLnTx/>
                <a:uFillTx/>
                <a:latin typeface="Calibri" pitchFamily="34"/>
                <a:ea typeface="Arial" pitchFamily="18"/>
                <a:cs typeface="Arial" pitchFamily="18"/>
              </a:rPr>
              <a:t> und Funktionen des Bundestages</a:t>
            </a:r>
            <a:endParaRPr kumimoji="0" lang="de-DE" sz="16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8" name="Textfeld 7"/>
          <p:cNvSpPr txBox="1"/>
          <p:nvPr/>
        </p:nvSpPr>
        <p:spPr>
          <a:xfrm>
            <a:off x="1088570" y="1742479"/>
            <a:ext cx="8650515" cy="1077218"/>
          </a:xfrm>
          <a:prstGeom prst="rect">
            <a:avLst/>
          </a:prstGeom>
          <a:noFill/>
        </p:spPr>
        <p:txBody>
          <a:bodyPr wrap="square" rtlCol="0">
            <a:spAutoFit/>
          </a:bodyPr>
          <a:lstStyle/>
          <a:p>
            <a:r>
              <a:rPr lang="de-DE" sz="3200" b="1" dirty="0" smtClean="0">
                <a:solidFill>
                  <a:srgbClr val="007A82"/>
                </a:solidFill>
              </a:rPr>
              <a:t>Welche Aufgaben und Funktionen des Bundestages verstecken sich hinter den Bildern?</a:t>
            </a:r>
            <a:endParaRPr lang="de-DE" sz="3200" b="1" dirty="0">
              <a:solidFill>
                <a:srgbClr val="007A82"/>
              </a:solidFill>
            </a:endParaRPr>
          </a:p>
        </p:txBody>
      </p:sp>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l="3427" t="17190" r="8024" b="5466"/>
          <a:stretch/>
        </p:blipFill>
        <p:spPr>
          <a:xfrm>
            <a:off x="828719" y="3193142"/>
            <a:ext cx="8592457" cy="1567543"/>
          </a:xfrm>
          <a:prstGeom prst="rect">
            <a:avLst/>
          </a:prstGeom>
        </p:spPr>
      </p:pic>
    </p:spTree>
    <p:extLst>
      <p:ext uri="{BB962C8B-B14F-4D97-AF65-F5344CB8AC3E}">
        <p14:creationId xmlns:p14="http://schemas.microsoft.com/office/powerpoint/2010/main" val="380351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Danke …</a:t>
            </a:r>
            <a:endParaRPr lang="de-DE" sz="2000" b="1" i="0" u="none" strike="noStrike" baseline="0" dirty="0">
              <a:ln>
                <a:noFill/>
              </a:ln>
              <a:solidFill>
                <a:srgbClr val="FFFFFF"/>
              </a:solidFill>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610265" y="2062667"/>
            <a:ext cx="10162571" cy="523220"/>
          </a:xfrm>
          <a:prstGeom prst="rect">
            <a:avLst/>
          </a:prstGeom>
          <a:noFill/>
        </p:spPr>
        <p:txBody>
          <a:bodyPr wrap="square" rtlCol="0">
            <a:spAutoFit/>
          </a:bodyPr>
          <a:lstStyle/>
          <a:p>
            <a:r>
              <a:rPr lang="de-DE" sz="2800" dirty="0">
                <a:solidFill>
                  <a:srgbClr val="007A82"/>
                </a:solidFill>
              </a:rPr>
              <a:t>… für deine Aufmerksamkeit und viel Spaß bei der </a:t>
            </a:r>
            <a:r>
              <a:rPr lang="de-DE" sz="2800" dirty="0">
                <a:solidFill>
                  <a:srgbClr val="E4036F"/>
                </a:solidFill>
              </a:rPr>
              <a:t>U18-Wahl</a:t>
            </a:r>
            <a:r>
              <a:rPr lang="de-DE" sz="2800" dirty="0">
                <a:solidFill>
                  <a:srgbClr val="007A82"/>
                </a:solidFill>
              </a:rPr>
              <a: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3967">
            <a:off x="2318425" y="2968014"/>
            <a:ext cx="3654112" cy="3654112"/>
          </a:xfrm>
          <a:prstGeom prst="rect">
            <a:avLst/>
          </a:prstGeom>
        </p:spPr>
      </p:pic>
    </p:spTree>
    <p:extLst>
      <p:ext uri="{BB962C8B-B14F-4D97-AF65-F5344CB8AC3E}">
        <p14:creationId xmlns:p14="http://schemas.microsoft.com/office/powerpoint/2010/main" val="115511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Wie geht’s?</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Vorstellungsrunde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t="8930"/>
          <a:stretch/>
        </p:blipFill>
        <p:spPr>
          <a:xfrm>
            <a:off x="2872272" y="2417735"/>
            <a:ext cx="3387255" cy="3387460"/>
          </a:xfrm>
          <a:prstGeom prst="rect">
            <a:avLst/>
          </a:prstGeom>
        </p:spPr>
      </p:pic>
      <p:sp>
        <p:nvSpPr>
          <p:cNvPr id="9" name="Textfeld 8"/>
          <p:cNvSpPr txBox="1"/>
          <p:nvPr/>
        </p:nvSpPr>
        <p:spPr>
          <a:xfrm>
            <a:off x="1794527" y="1412726"/>
            <a:ext cx="7174195" cy="523220"/>
          </a:xfrm>
          <a:prstGeom prst="rect">
            <a:avLst/>
          </a:prstGeom>
          <a:noFill/>
        </p:spPr>
        <p:txBody>
          <a:bodyPr wrap="square" rtlCol="0">
            <a:spAutoFit/>
          </a:bodyPr>
          <a:lstStyle/>
          <a:p>
            <a:r>
              <a:rPr lang="de-DE" sz="2800" dirty="0">
                <a:solidFill>
                  <a:srgbClr val="007A82"/>
                </a:solidFill>
              </a:rPr>
              <a:t>Wie welche Katze fühlst du dich heute? </a:t>
            </a: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669" y="3261360"/>
            <a:ext cx="3292475" cy="3292475"/>
          </a:xfrm>
          <a:prstGeom prst="rect">
            <a:avLst/>
          </a:prstGeom>
        </p:spPr>
      </p:pic>
    </p:spTree>
    <p:extLst>
      <p:ext uri="{BB962C8B-B14F-4D97-AF65-F5344CB8AC3E}">
        <p14:creationId xmlns:p14="http://schemas.microsoft.com/office/powerpoint/2010/main" val="394320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err="1" smtClean="0">
                <a:solidFill>
                  <a:srgbClr val="FFFFFF"/>
                </a:solidFill>
                <a:latin typeface="Calibri" pitchFamily="34"/>
                <a:ea typeface="Arial" pitchFamily="18"/>
                <a:cs typeface="Arial" pitchFamily="18"/>
              </a:rPr>
              <a:t>Einstieg</a:t>
            </a:r>
            <a:r>
              <a:rPr kumimoji="0" lang="de-DE" sz="2700" b="1" i="0" u="none" strike="noStrike" kern="1200" cap="none" spc="0" normalizeH="0" baseline="0" noProof="0" dirty="0" err="1" smtClean="0">
                <a:ln>
                  <a:noFill/>
                </a:ln>
                <a:solidFill>
                  <a:srgbClr val="FFFFFF"/>
                </a:solidFill>
                <a:effectLst/>
                <a:uLnTx/>
                <a:uFillTx/>
                <a:latin typeface="Calibri" pitchFamily="34"/>
                <a:ea typeface="Arial" pitchFamily="18"/>
                <a:cs typeface="Arial" pitchFamily="18"/>
              </a:rPr>
              <a:t>|</a:t>
            </a:r>
            <a:r>
              <a:rPr kumimoji="0" lang="de-DE" sz="2000" b="1" i="0" u="none" strike="noStrike" kern="1200" cap="none" spc="0" normalizeH="0" baseline="0" noProof="0" dirty="0" err="1" smtClean="0">
                <a:ln>
                  <a:noFill/>
                </a:ln>
                <a:solidFill>
                  <a:srgbClr val="FFFFFF"/>
                </a:solidFill>
                <a:effectLst/>
                <a:uLnTx/>
                <a:uFillTx/>
                <a:latin typeface="Calibri" pitchFamily="34"/>
                <a:ea typeface="Arial" pitchFamily="18"/>
                <a:cs typeface="Arial" pitchFamily="18"/>
              </a:rPr>
              <a:t>ein</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paar</a:t>
            </a:r>
            <a:r>
              <a:rPr kumimoji="0" lang="de-DE" sz="2000" b="1" i="0" u="none" strike="noStrike" kern="1200" cap="none" spc="0" normalizeH="0" noProof="0" dirty="0" smtClean="0">
                <a:ln>
                  <a:noFill/>
                </a:ln>
                <a:solidFill>
                  <a:srgbClr val="FFFFFF"/>
                </a:solidFill>
                <a:effectLst/>
                <a:uLnTx/>
                <a:uFillTx/>
                <a:latin typeface="Calibri" pitchFamily="34"/>
                <a:ea typeface="Arial" pitchFamily="18"/>
                <a:cs typeface="Arial" pitchFamily="18"/>
              </a:rPr>
              <a:t> Fragen …</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489585" y="2184906"/>
            <a:ext cx="9784080" cy="3046988"/>
          </a:xfrm>
          <a:prstGeom prst="rect">
            <a:avLst/>
          </a:prstGeom>
          <a:noFill/>
        </p:spPr>
        <p:txBody>
          <a:bodyPr wrap="square" rtlCol="0">
            <a:spAutoFit/>
          </a:bodyPr>
          <a:lstStyle/>
          <a:p>
            <a:pPr marL="285750" indent="-285750">
              <a:buFont typeface="Arial" panose="020B0604020202020204" pitchFamily="34" charset="0"/>
              <a:buChar char="•"/>
            </a:pPr>
            <a:r>
              <a:rPr lang="de-DE" sz="3200" dirty="0">
                <a:solidFill>
                  <a:srgbClr val="007A82"/>
                </a:solidFill>
              </a:rPr>
              <a:t>Hast du schon mal gewählt? Wenn ja, wen oder was</a:t>
            </a:r>
            <a:r>
              <a:rPr lang="de-DE" sz="3200" dirty="0" smtClean="0">
                <a:solidFill>
                  <a:srgbClr val="007A82"/>
                </a:solidFill>
              </a:rPr>
              <a:t>?</a:t>
            </a:r>
          </a:p>
          <a:p>
            <a:pPr marL="285750" indent="-285750">
              <a:buFont typeface="Arial" panose="020B0604020202020204" pitchFamily="34" charset="0"/>
              <a:buChar char="•"/>
            </a:pPr>
            <a:endParaRPr lang="de-DE" sz="3200" dirty="0">
              <a:solidFill>
                <a:srgbClr val="007A82"/>
              </a:solidFill>
            </a:endParaRPr>
          </a:p>
          <a:p>
            <a:pPr marL="285750" indent="-285750">
              <a:buFont typeface="Arial" panose="020B0604020202020204" pitchFamily="34" charset="0"/>
              <a:buChar char="•"/>
            </a:pPr>
            <a:r>
              <a:rPr lang="de-DE" sz="3200" dirty="0">
                <a:solidFill>
                  <a:srgbClr val="007A82"/>
                </a:solidFill>
              </a:rPr>
              <a:t>Wenn du könntest, würdest du zur Bundestagswahl gehen</a:t>
            </a:r>
            <a:r>
              <a:rPr lang="de-DE" sz="3200" dirty="0" smtClean="0">
                <a:solidFill>
                  <a:srgbClr val="007A82"/>
                </a:solidFill>
              </a:rPr>
              <a:t>?</a:t>
            </a:r>
          </a:p>
          <a:p>
            <a:pPr marL="285750" indent="-285750">
              <a:buFont typeface="Arial" panose="020B0604020202020204" pitchFamily="34" charset="0"/>
              <a:buChar char="•"/>
            </a:pPr>
            <a:endParaRPr lang="de-DE" sz="3200" dirty="0">
              <a:solidFill>
                <a:srgbClr val="007A82"/>
              </a:solidFill>
            </a:endParaRPr>
          </a:p>
          <a:p>
            <a:pPr marL="285750" indent="-285750">
              <a:buFont typeface="Arial" panose="020B0604020202020204" pitchFamily="34" charset="0"/>
              <a:buChar char="•"/>
            </a:pPr>
            <a:r>
              <a:rPr lang="de-DE" sz="3200" dirty="0">
                <a:solidFill>
                  <a:srgbClr val="007A82"/>
                </a:solidFill>
              </a:rPr>
              <a:t>Was für Wahlen </a:t>
            </a:r>
            <a:r>
              <a:rPr lang="de-DE" sz="3200" dirty="0" smtClean="0">
                <a:solidFill>
                  <a:srgbClr val="007A82"/>
                </a:solidFill>
              </a:rPr>
              <a:t>kennst du?</a:t>
            </a:r>
            <a:endParaRPr lang="de-DE" sz="3200" dirty="0">
              <a:solidFill>
                <a:srgbClr val="007A82"/>
              </a:solidFill>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546" y="3629796"/>
            <a:ext cx="2834267" cy="2834267"/>
          </a:xfrm>
          <a:prstGeom prst="rect">
            <a:avLst/>
          </a:prstGeom>
        </p:spPr>
      </p:pic>
    </p:spTree>
    <p:extLst>
      <p:ext uri="{BB962C8B-B14F-4D97-AF65-F5344CB8AC3E}">
        <p14:creationId xmlns:p14="http://schemas.microsoft.com/office/powerpoint/2010/main" val="375808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noProof="0" dirty="0" smtClean="0">
                <a:solidFill>
                  <a:srgbClr val="FFFFFF"/>
                </a:solidFill>
                <a:latin typeface="Calibri" pitchFamily="34"/>
                <a:ea typeface="Arial" pitchFamily="18"/>
                <a:cs typeface="Arial" pitchFamily="18"/>
              </a:rPr>
              <a:t>Basics</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920159" y="2212144"/>
            <a:ext cx="9170125" cy="584775"/>
          </a:xfrm>
          <a:prstGeom prst="rect">
            <a:avLst/>
          </a:prstGeom>
          <a:noFill/>
        </p:spPr>
        <p:txBody>
          <a:bodyPr wrap="square" rtlCol="0">
            <a:spAutoFit/>
          </a:bodyPr>
          <a:lstStyle/>
          <a:p>
            <a:r>
              <a:rPr lang="de-DE" sz="3200" dirty="0">
                <a:hlinkClick r:id="rId4"/>
              </a:rPr>
              <a:t>https://</a:t>
            </a:r>
            <a:r>
              <a:rPr lang="de-DE" sz="3200" dirty="0" smtClean="0">
                <a:hlinkClick r:id="rId4"/>
              </a:rPr>
              <a:t>www.youtube.com/watch?v=QwUHZSTP5i4</a:t>
            </a:r>
            <a:r>
              <a:rPr lang="de-DE" sz="3200" dirty="0" smtClean="0"/>
              <a:t> </a:t>
            </a:r>
            <a:endParaRPr lang="de-DE" sz="3200"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4425" y="2504532"/>
            <a:ext cx="3513148" cy="3513148"/>
          </a:xfrm>
          <a:prstGeom prst="rect">
            <a:avLst/>
          </a:prstGeom>
        </p:spPr>
      </p:pic>
    </p:spTree>
    <p:extLst>
      <p:ext uri="{BB962C8B-B14F-4D97-AF65-F5344CB8AC3E}">
        <p14:creationId xmlns:p14="http://schemas.microsoft.com/office/powerpoint/2010/main" val="216848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aktives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828719" y="2109464"/>
            <a:ext cx="9569315" cy="1754326"/>
          </a:xfrm>
          <a:prstGeom prst="rect">
            <a:avLst/>
          </a:prstGeom>
          <a:noFill/>
        </p:spPr>
        <p:txBody>
          <a:bodyPr wrap="square" rtlCol="0">
            <a:spAutoFit/>
          </a:bodyPr>
          <a:lstStyle/>
          <a:p>
            <a:r>
              <a:rPr lang="de-DE" sz="3600" b="1" dirty="0" smtClean="0">
                <a:solidFill>
                  <a:srgbClr val="007A82"/>
                </a:solidFill>
              </a:rPr>
              <a:t>Mindestalter</a:t>
            </a:r>
          </a:p>
          <a:p>
            <a:endParaRPr lang="de-DE" sz="3600" dirty="0">
              <a:solidFill>
                <a:srgbClr val="007A82"/>
              </a:solidFill>
            </a:endParaRPr>
          </a:p>
          <a:p>
            <a:r>
              <a:rPr lang="de-DE" sz="3600" dirty="0">
                <a:solidFill>
                  <a:srgbClr val="007A82"/>
                </a:solidFill>
              </a:rPr>
              <a:t>Dürft ihr bei der Bundestagswahl wählen gehen?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1131" y="3821279"/>
            <a:ext cx="3738396" cy="3738396"/>
          </a:xfrm>
          <a:prstGeom prst="rect">
            <a:avLst/>
          </a:prstGeom>
        </p:spPr>
      </p:pic>
    </p:spTree>
    <p:extLst>
      <p:ext uri="{BB962C8B-B14F-4D97-AF65-F5344CB8AC3E}">
        <p14:creationId xmlns:p14="http://schemas.microsoft.com/office/powerpoint/2010/main" val="356824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aktives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828719" y="1464663"/>
            <a:ext cx="9569315" cy="3416320"/>
          </a:xfrm>
          <a:prstGeom prst="rect">
            <a:avLst/>
          </a:prstGeom>
          <a:noFill/>
        </p:spPr>
        <p:txBody>
          <a:bodyPr wrap="square" rtlCol="0">
            <a:spAutoFit/>
          </a:bodyPr>
          <a:lstStyle/>
          <a:p>
            <a:r>
              <a:rPr lang="de-DE" sz="3600" b="1" dirty="0" smtClean="0">
                <a:solidFill>
                  <a:srgbClr val="007A82"/>
                </a:solidFill>
              </a:rPr>
              <a:t>Wohnort</a:t>
            </a:r>
            <a:endParaRPr lang="de-DE" sz="3600" b="1" dirty="0">
              <a:solidFill>
                <a:srgbClr val="007A82"/>
              </a:solidFill>
            </a:endParaRPr>
          </a:p>
          <a:p>
            <a:endParaRPr lang="de-DE" sz="3600" b="1" dirty="0" smtClean="0">
              <a:solidFill>
                <a:srgbClr val="007A82"/>
              </a:solidFill>
            </a:endParaRPr>
          </a:p>
          <a:p>
            <a:r>
              <a:rPr lang="de-DE" sz="3600" dirty="0" smtClean="0">
                <a:solidFill>
                  <a:srgbClr val="007A82"/>
                </a:solidFill>
              </a:rPr>
              <a:t>Die </a:t>
            </a:r>
            <a:r>
              <a:rPr lang="de-DE" sz="3600" dirty="0">
                <a:solidFill>
                  <a:srgbClr val="007A82"/>
                </a:solidFill>
              </a:rPr>
              <a:t>Bundestagswahl findet genau in </a:t>
            </a:r>
            <a:r>
              <a:rPr lang="de-DE" sz="3600" dirty="0" smtClean="0">
                <a:solidFill>
                  <a:srgbClr val="007A82"/>
                </a:solidFill>
              </a:rPr>
              <a:t>der Ferienwoche statt</a:t>
            </a:r>
            <a:r>
              <a:rPr lang="de-DE" sz="3600" dirty="0">
                <a:solidFill>
                  <a:srgbClr val="007A82"/>
                </a:solidFill>
              </a:rPr>
              <a:t>, </a:t>
            </a:r>
            <a:r>
              <a:rPr lang="de-DE" sz="3600" dirty="0" smtClean="0">
                <a:solidFill>
                  <a:srgbClr val="007A82"/>
                </a:solidFill>
              </a:rPr>
              <a:t>die der 18-Jährige Paul in </a:t>
            </a:r>
            <a:r>
              <a:rPr lang="de-DE" sz="3600" dirty="0">
                <a:solidFill>
                  <a:srgbClr val="007A82"/>
                </a:solidFill>
              </a:rPr>
              <a:t>Bayern </a:t>
            </a:r>
            <a:r>
              <a:rPr lang="de-DE" sz="3600" dirty="0" smtClean="0">
                <a:solidFill>
                  <a:srgbClr val="007A82"/>
                </a:solidFill>
              </a:rPr>
              <a:t>verbringt. </a:t>
            </a:r>
            <a:r>
              <a:rPr lang="de-DE" sz="3600" dirty="0">
                <a:solidFill>
                  <a:srgbClr val="007A82"/>
                </a:solidFill>
              </a:rPr>
              <a:t>Kann </a:t>
            </a:r>
            <a:r>
              <a:rPr lang="de-DE" sz="3600" dirty="0" smtClean="0">
                <a:solidFill>
                  <a:srgbClr val="007A82"/>
                </a:solidFill>
              </a:rPr>
              <a:t>er </a:t>
            </a:r>
            <a:r>
              <a:rPr lang="de-DE" sz="3600" dirty="0">
                <a:solidFill>
                  <a:srgbClr val="007A82"/>
                </a:solidFill>
              </a:rPr>
              <a:t>trotzdem </a:t>
            </a:r>
            <a:r>
              <a:rPr lang="de-DE" sz="3600" dirty="0" smtClean="0">
                <a:solidFill>
                  <a:srgbClr val="007A82"/>
                </a:solidFill>
              </a:rPr>
              <a:t>seine </a:t>
            </a:r>
            <a:r>
              <a:rPr lang="de-DE" sz="3600" dirty="0">
                <a:solidFill>
                  <a:srgbClr val="007A82"/>
                </a:solidFill>
              </a:rPr>
              <a:t>Stimme abgeben?</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84379">
            <a:off x="534104" y="2987997"/>
            <a:ext cx="5709942" cy="5709942"/>
          </a:xfrm>
          <a:prstGeom prst="rect">
            <a:avLst/>
          </a:prstGeom>
        </p:spPr>
      </p:pic>
    </p:spTree>
    <p:extLst>
      <p:ext uri="{BB962C8B-B14F-4D97-AF65-F5344CB8AC3E}">
        <p14:creationId xmlns:p14="http://schemas.microsoft.com/office/powerpoint/2010/main" val="389252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aktives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828719" y="1438537"/>
            <a:ext cx="9569315" cy="3046988"/>
          </a:xfrm>
          <a:prstGeom prst="rect">
            <a:avLst/>
          </a:prstGeom>
          <a:noFill/>
        </p:spPr>
        <p:txBody>
          <a:bodyPr wrap="square" rtlCol="0">
            <a:spAutoFit/>
          </a:bodyPr>
          <a:lstStyle/>
          <a:p>
            <a:r>
              <a:rPr lang="de-DE" sz="3150" b="1" dirty="0" smtClean="0">
                <a:solidFill>
                  <a:srgbClr val="007A82"/>
                </a:solidFill>
              </a:rPr>
              <a:t>Staatsbürgerschaft</a:t>
            </a:r>
          </a:p>
          <a:p>
            <a:endParaRPr lang="de-DE" sz="3150" b="1" dirty="0">
              <a:solidFill>
                <a:srgbClr val="007A82"/>
              </a:solidFill>
            </a:endParaRPr>
          </a:p>
          <a:p>
            <a:r>
              <a:rPr lang="de-DE" sz="3150" dirty="0">
                <a:solidFill>
                  <a:srgbClr val="007A82"/>
                </a:solidFill>
              </a:rPr>
              <a:t>Gerade findet ein europäischer Schüleraustausch an deiner Schule statt. Einige der Gäste aus Schweden sind bereits 18 und fragen dich, ob sie an der Wahl am kommenden Sonntag teilnehmen dürfen. Geht das?</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58707">
            <a:off x="-236230" y="3971616"/>
            <a:ext cx="3131366" cy="3131366"/>
          </a:xfrm>
          <a:prstGeom prst="rect">
            <a:avLst/>
          </a:prstGeom>
        </p:spPr>
      </p:pic>
    </p:spTree>
    <p:extLst>
      <p:ext uri="{BB962C8B-B14F-4D97-AF65-F5344CB8AC3E}">
        <p14:creationId xmlns:p14="http://schemas.microsoft.com/office/powerpoint/2010/main" val="405797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Wahlen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a:t>
            </a:r>
            <a:r>
              <a:rPr lang="de-DE" sz="2000" b="1" dirty="0" smtClean="0">
                <a:solidFill>
                  <a:srgbClr val="FFFFFF"/>
                </a:solidFill>
                <a:latin typeface="Calibri" pitchFamily="34"/>
                <a:ea typeface="Arial" pitchFamily="18"/>
                <a:cs typeface="Arial" pitchFamily="18"/>
              </a:rPr>
              <a:t>aktives Wahlrecht</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828719" y="1843486"/>
            <a:ext cx="9569315" cy="3000821"/>
          </a:xfrm>
          <a:prstGeom prst="rect">
            <a:avLst/>
          </a:prstGeom>
          <a:noFill/>
        </p:spPr>
        <p:txBody>
          <a:bodyPr wrap="square" rtlCol="0">
            <a:spAutoFit/>
          </a:bodyPr>
          <a:lstStyle/>
          <a:p>
            <a:r>
              <a:rPr lang="de-DE" sz="3150" b="1" dirty="0" smtClean="0">
                <a:solidFill>
                  <a:srgbClr val="007A82"/>
                </a:solidFill>
              </a:rPr>
              <a:t>Mindestwohndauer</a:t>
            </a:r>
          </a:p>
          <a:p>
            <a:endParaRPr lang="de-DE" sz="3150" b="1" dirty="0">
              <a:solidFill>
                <a:srgbClr val="007A82"/>
              </a:solidFill>
            </a:endParaRPr>
          </a:p>
          <a:p>
            <a:r>
              <a:rPr lang="de-DE" sz="3150" dirty="0">
                <a:solidFill>
                  <a:srgbClr val="007A82"/>
                </a:solidFill>
              </a:rPr>
              <a:t>Mit 18 beschließt du mit deinem Freunden eine Weile </a:t>
            </a:r>
            <a:r>
              <a:rPr lang="de-DE" sz="3150" dirty="0" smtClean="0">
                <a:solidFill>
                  <a:srgbClr val="007A82"/>
                </a:solidFill>
              </a:rPr>
              <a:t>ins </a:t>
            </a:r>
            <a:r>
              <a:rPr lang="de-DE" sz="3150" dirty="0">
                <a:solidFill>
                  <a:srgbClr val="007A82"/>
                </a:solidFill>
              </a:rPr>
              <a:t>Ausland zu </a:t>
            </a:r>
            <a:r>
              <a:rPr lang="de-DE" sz="3150" dirty="0" smtClean="0">
                <a:solidFill>
                  <a:srgbClr val="007A82"/>
                </a:solidFill>
              </a:rPr>
              <a:t>reisen</a:t>
            </a:r>
            <a:r>
              <a:rPr lang="de-DE" sz="3150" dirty="0">
                <a:solidFill>
                  <a:srgbClr val="007A82"/>
                </a:solidFill>
              </a:rPr>
              <a:t>. Zum Zeitpunkt der Wahl wohnst du daher nicht in Deutschland. Darfst du trotzdem wählen gehen?</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024" y="3939789"/>
            <a:ext cx="4416720" cy="4416720"/>
          </a:xfrm>
          <a:prstGeom prst="rect">
            <a:avLst/>
          </a:prstGeom>
        </p:spPr>
      </p:pic>
    </p:spTree>
    <p:extLst>
      <p:ext uri="{BB962C8B-B14F-4D97-AF65-F5344CB8AC3E}">
        <p14:creationId xmlns:p14="http://schemas.microsoft.com/office/powerpoint/2010/main" val="97710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el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Benutzerdefiniert</PresentationFormat>
  <Paragraphs>221</Paragraphs>
  <Slides>22</Slides>
  <Notes>22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22</vt:i4>
      </vt:variant>
    </vt:vector>
  </HeadingPairs>
  <TitlesOfParts>
    <vt:vector size="32" baseType="lpstr">
      <vt:lpstr>Arial</vt:lpstr>
      <vt:lpstr>Arial Unicode MS</vt:lpstr>
      <vt:lpstr>Calibri</vt:lpstr>
      <vt:lpstr>Myriad Pro</vt:lpstr>
      <vt:lpstr>Tahoma</vt:lpstr>
      <vt:lpstr>Times New Roman</vt:lpstr>
      <vt:lpstr>Wingdings</vt:lpstr>
      <vt:lpstr>Standard</vt:lpstr>
      <vt:lpstr>Titel1</vt:lpstr>
      <vt:lpstr>Titel2</vt:lpstr>
      <vt:lpstr>U18 – Bildungsmodul 4  Vote’s happening?!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Irina Bolgert</dc:creator>
  <cp:lastModifiedBy>c.schilk</cp:lastModifiedBy>
  <cp:revision>338</cp:revision>
  <dcterms:created xsi:type="dcterms:W3CDTF">2013-01-22T07:16:41Z</dcterms:created>
  <dcterms:modified xsi:type="dcterms:W3CDTF">2021-09-02T07:58:11Z</dcterms:modified>
</cp:coreProperties>
</file>