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1"/>
  </p:notesMasterIdLst>
  <p:handoutMasterIdLst>
    <p:handoutMasterId r:id="rId32"/>
  </p:handoutMasterIdLst>
  <p:sldIdLst>
    <p:sldId id="256" r:id="rId5"/>
    <p:sldId id="283" r:id="rId6"/>
    <p:sldId id="304" r:id="rId7"/>
    <p:sldId id="305" r:id="rId8"/>
    <p:sldId id="306" r:id="rId9"/>
    <p:sldId id="307" r:id="rId10"/>
    <p:sldId id="309" r:id="rId11"/>
    <p:sldId id="308"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03" r:id="rId30"/>
  </p:sldIdLst>
  <p:sldSz cx="10691813"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bert" initials="c" lastIdx="13" clrIdx="0">
    <p:extLst>
      <p:ext uri="{19B8F6BF-5375-455C-9EA6-DF929625EA0E}">
        <p15:presenceInfo xmlns:p15="http://schemas.microsoft.com/office/powerpoint/2012/main" userId="c.ebert" providerId="None"/>
      </p:ext>
    </p:extLst>
  </p:cmAuthor>
  <p:cmAuthor id="2" name="c.schilk" initials="c" lastIdx="4" clrIdx="1">
    <p:extLst>
      <p:ext uri="{19B8F6BF-5375-455C-9EA6-DF929625EA0E}">
        <p15:presenceInfo xmlns:p15="http://schemas.microsoft.com/office/powerpoint/2012/main" userId="c.schil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36F"/>
    <a:srgbClr val="007A82"/>
    <a:srgbClr val="F4136B"/>
    <a:srgbClr val="E404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27" autoAdjust="0"/>
    <p:restoredTop sz="51309" autoAdjust="0"/>
  </p:normalViewPr>
  <p:slideViewPr>
    <p:cSldViewPr snapToGrid="0" showGuides="1">
      <p:cViewPr varScale="1">
        <p:scale>
          <a:sx n="32" d="100"/>
          <a:sy n="32" d="100"/>
        </p:scale>
        <p:origin x="1620" y="24"/>
      </p:cViewPr>
      <p:guideLst>
        <p:guide orient="horz" pos="2358"/>
        <p:guide pos="33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3" name="Datumsplatzhalt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4" name="Fußzeilenplatzhalt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5" name="Foliennummernplatzhalt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52D3DD95-0A87-4E19-8710-3DE98CC8900F}" type="slidenum">
              <a:t>‹Nr.›</a:t>
            </a:fld>
            <a:endParaRPr lang="de-DE" sz="1400" b="0" i="0" u="none" strike="noStrike" baseline="0">
              <a:ln>
                <a:noFill/>
              </a:ln>
              <a:solidFill>
                <a:srgbClr val="000000"/>
              </a:solidFill>
              <a:latin typeface="Arial" pitchFamily="18"/>
              <a:ea typeface="Arial Unicode MS" pitchFamily="2"/>
              <a:cs typeface="Arial Unicode MS" pitchFamily="2"/>
            </a:endParaRPr>
          </a:p>
        </p:txBody>
      </p:sp>
    </p:spTree>
    <p:extLst>
      <p:ext uri="{BB962C8B-B14F-4D97-AF65-F5344CB8AC3E}">
        <p14:creationId xmlns:p14="http://schemas.microsoft.com/office/powerpoint/2010/main" val="23944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a:spLocks noMove="1" noResize="1"/>
          </p:cNvSpPr>
          <p:nvPr/>
        </p:nvSpPr>
        <p:spPr>
          <a:xfrm>
            <a:off x="0" y="0"/>
            <a:ext cx="7560000" cy="10692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1800" b="0" i="0" u="none" strike="noStrike" baseline="0">
              <a:ln>
                <a:noFill/>
              </a:ln>
              <a:solidFill>
                <a:srgbClr val="000000"/>
              </a:solidFill>
              <a:latin typeface="Arial" pitchFamily="18"/>
              <a:ea typeface="Arial Unicode MS" pitchFamily="2"/>
              <a:cs typeface="Arial Unicode MS" pitchFamily="2"/>
            </a:endParaRPr>
          </a:p>
        </p:txBody>
      </p:sp>
      <p:sp>
        <p:nvSpPr>
          <p:cNvPr id="3" name="Folienbildplatzhalter 2"/>
          <p:cNvSpPr>
            <a:spLocks noGrp="1" noRot="1" noChangeAspect="1"/>
          </p:cNvSpPr>
          <p:nvPr>
            <p:ph type="sldImg" idx="2"/>
          </p:nvPr>
        </p:nvSpPr>
        <p:spPr>
          <a:xfrm>
            <a:off x="944640" y="812880"/>
            <a:ext cx="5667120" cy="4007159"/>
          </a:xfrm>
          <a:prstGeom prst="rect">
            <a:avLst/>
          </a:prstGeom>
          <a:noFill/>
          <a:ln>
            <a:noFill/>
            <a:prstDash val="solid"/>
          </a:ln>
        </p:spPr>
      </p:sp>
      <p:sp>
        <p:nvSpPr>
          <p:cNvPr id="4" name="Notizenplatzhalter 3"/>
          <p:cNvSpPr txBox="1">
            <a:spLocks noGrp="1"/>
          </p:cNvSpPr>
          <p:nvPr>
            <p:ph type="body" sz="quarter" idx="3"/>
          </p:nvPr>
        </p:nvSpPr>
        <p:spPr>
          <a:xfrm>
            <a:off x="755280" y="5078160"/>
            <a:ext cx="6046920" cy="4810320"/>
          </a:xfrm>
          <a:prstGeom prst="rect">
            <a:avLst/>
          </a:prstGeom>
          <a:noFill/>
          <a:ln>
            <a:noFill/>
          </a:ln>
        </p:spPr>
        <p:txBody>
          <a:bodyPr vert="horz" lIns="0" tIns="0" rIns="0" bIns="0" compatLnSpc="1"/>
          <a:lstStyle/>
          <a:p>
            <a:endParaRPr lang="de-DE"/>
          </a:p>
        </p:txBody>
      </p:sp>
      <p:sp>
        <p:nvSpPr>
          <p:cNvPr id="5" name="Kopfzeilenplatzhalter 4"/>
          <p:cNvSpPr txBox="1">
            <a:spLocks noGrp="1"/>
          </p:cNvSpPr>
          <p:nvPr>
            <p:ph type="hdr" sz="quarter"/>
          </p:nvPr>
        </p:nvSpPr>
        <p:spPr>
          <a:xfrm>
            <a:off x="0" y="0"/>
            <a:ext cx="3279600" cy="533880"/>
          </a:xfrm>
          <a:prstGeom prst="rect">
            <a:avLst/>
          </a:prstGeom>
          <a:noFill/>
          <a:ln>
            <a:noFill/>
          </a:ln>
        </p:spPr>
        <p:txBody>
          <a:bodyPr vert="horz" wrap="square" lIns="0" tIns="0" rIns="0" bIns="0" anchor="t" anchorCtr="0" compatLnSpc="1">
            <a:noAutofit/>
          </a:bodyPr>
          <a:lstStyle>
            <a:lvl1pPr marL="0" marR="0" lvl="0" indent="0" algn="l"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6" name="Datumsplatzhalter 5"/>
          <p:cNvSpPr txBox="1">
            <a:spLocks noGrp="1"/>
          </p:cNvSpPr>
          <p:nvPr>
            <p:ph type="dt" idx="1"/>
          </p:nvPr>
        </p:nvSpPr>
        <p:spPr>
          <a:xfrm>
            <a:off x="4277880" y="0"/>
            <a:ext cx="3279959" cy="533880"/>
          </a:xfrm>
          <a:prstGeom prst="rect">
            <a:avLst/>
          </a:prstGeom>
          <a:noFill/>
          <a:ln>
            <a:noFill/>
          </a:ln>
        </p:spPr>
        <p:txBody>
          <a:bodyPr vert="horz" wrap="square" lIns="0" tIns="0" rIns="0" bIns="0" anchor="t" anchorCtr="0" compatLnSpc="1">
            <a:noAutofit/>
          </a:bodyPr>
          <a:lstStyle>
            <a:lvl1pPr marL="0" marR="0" lvl="0" indent="0" algn="r"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7" name="Fußzeilenplatzhalter 6"/>
          <p:cNvSpPr txBox="1">
            <a:spLocks noGrp="1"/>
          </p:cNvSpPr>
          <p:nvPr>
            <p:ph type="ftr" sz="quarter" idx="4"/>
          </p:nvPr>
        </p:nvSpPr>
        <p:spPr>
          <a:xfrm>
            <a:off x="0" y="10156320"/>
            <a:ext cx="3279600" cy="533880"/>
          </a:xfrm>
          <a:prstGeom prst="rect">
            <a:avLst/>
          </a:prstGeom>
          <a:noFill/>
          <a:ln>
            <a:noFill/>
          </a:ln>
        </p:spPr>
        <p:txBody>
          <a:bodyPr vert="horz" wrap="square" lIns="0" tIns="0" rIns="0" bIns="0" anchor="b" anchorCtr="0" compatLnSpc="1">
            <a:noAutofit/>
          </a:bodyPr>
          <a:lstStyle>
            <a:lvl1pPr marL="0" marR="0" lvl="0" indent="0" algn="l"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8" name="Foliennummernplatzhalter 7"/>
          <p:cNvSpPr txBox="1">
            <a:spLocks noGrp="1"/>
          </p:cNvSpPr>
          <p:nvPr>
            <p:ph type="sldNum" sz="quarter" idx="5"/>
          </p:nvPr>
        </p:nvSpPr>
        <p:spPr>
          <a:xfrm>
            <a:off x="4277880" y="10156320"/>
            <a:ext cx="3279959" cy="533880"/>
          </a:xfrm>
          <a:prstGeom prst="rect">
            <a:avLst/>
          </a:prstGeom>
          <a:noFill/>
          <a:ln>
            <a:noFill/>
          </a:ln>
        </p:spPr>
        <p:txBody>
          <a:bodyPr vert="horz" wrap="square" lIns="0" tIns="0" rIns="0" bIns="0" anchor="b" anchorCtr="0" compatLnSpc="1">
            <a:noAutofit/>
          </a:bodyPr>
          <a:lstStyle>
            <a:lvl1pPr marL="0" marR="0" lvl="0" indent="0" algn="r"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fld id="{ECB70381-CBD5-4EC1-ABE5-A9608FC0F728}" type="slidenum">
              <a:t>‹Nr.›</a:t>
            </a:fld>
            <a:endParaRPr lang="de-DE"/>
          </a:p>
        </p:txBody>
      </p:sp>
    </p:spTree>
    <p:extLst>
      <p:ext uri="{BB962C8B-B14F-4D97-AF65-F5344CB8AC3E}">
        <p14:creationId xmlns:p14="http://schemas.microsoft.com/office/powerpoint/2010/main" val="4107654846"/>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02BFAAEF-AA73-4F34-B658-75991253D91B}" type="slidenum">
              <a:t>1</a:t>
            </a:fld>
            <a:endParaRPr lang="de-DE"/>
          </a:p>
        </p:txBody>
      </p:sp>
      <p:sp>
        <p:nvSpPr>
          <p:cNvPr id="2" name="Folienbildplatzhalter 1"/>
          <p:cNvSpPr>
            <a:spLocks noGrp="1" noRot="1" noChangeAspect="1" noResize="1"/>
          </p:cNvSpPr>
          <p:nvPr>
            <p:ph type="sldImg"/>
          </p:nvPr>
        </p:nvSpPr>
        <p:spPr>
          <a:xfrm>
            <a:off x="944563" y="812800"/>
            <a:ext cx="566896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b="1" kern="1200" dirty="0" smtClean="0"/>
              <a:t>Fokus: </a:t>
            </a:r>
            <a:r>
              <a:rPr lang="de-DE" kern="1200" dirty="0" smtClean="0"/>
              <a:t>Bezug auf Auswirkungen von Bundesentscheidungen auf Lebenswelt der Jugendlichen</a:t>
            </a:r>
          </a:p>
          <a:p>
            <a:pPr marL="171450" indent="-171450">
              <a:buFontTx/>
              <a:buChar char="-"/>
            </a:pPr>
            <a:r>
              <a:rPr lang="de-DE" b="1" kern="1200" dirty="0" smtClean="0"/>
              <a:t>Zeitumfang: </a:t>
            </a:r>
            <a:r>
              <a:rPr lang="de-DE" kern="1200" dirty="0" smtClean="0"/>
              <a:t>max. 60 Minuten</a:t>
            </a:r>
          </a:p>
          <a:p>
            <a:pPr marL="171450" indent="-171450">
              <a:buFontTx/>
              <a:buChar char="-"/>
            </a:pPr>
            <a:r>
              <a:rPr lang="de-DE" b="1" kern="1200" dirty="0" smtClean="0"/>
              <a:t>Zielgruppe: </a:t>
            </a:r>
            <a:r>
              <a:rPr lang="de-DE" b="0" kern="1200" dirty="0" smtClean="0"/>
              <a:t>ab </a:t>
            </a:r>
            <a:r>
              <a:rPr lang="de-DE" kern="1200" dirty="0" smtClean="0"/>
              <a:t>14</a:t>
            </a:r>
            <a:endParaRPr lang="de-DE" kern="1200" dirty="0" smtClean="0"/>
          </a:p>
          <a:p>
            <a:endParaRPr lang="de-DE" kern="1200" dirty="0" smtClean="0"/>
          </a:p>
          <a:p>
            <a:endParaRPr lang="de-DE" kern="1200" dirty="0" smtClean="0"/>
          </a:p>
          <a:p>
            <a:endParaRPr lang="de-DE" kern="1200" dirty="0" smtClean="0"/>
          </a:p>
          <a:p>
            <a:endParaRPr lang="de-DE" kern="1200" dirty="0" smtClean="0"/>
          </a:p>
          <a:p>
            <a:endParaRPr lang="de-DE" kern="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10</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kurz erklären, was Wahlprogramme sind</a:t>
            </a:r>
          </a:p>
          <a:p>
            <a:pPr marL="0" indent="0">
              <a:buFontTx/>
              <a:buNone/>
            </a:pPr>
            <a:endParaRPr lang="de-DE" kern="1200" baseline="0" dirty="0" smtClean="0"/>
          </a:p>
          <a:p>
            <a:pPr marL="171450" indent="-171450">
              <a:buFontTx/>
              <a:buChar char="-"/>
            </a:pPr>
            <a:r>
              <a:rPr lang="de-DE" kern="1200" baseline="0" dirty="0" smtClean="0"/>
              <a:t>Analyse der aktuellen Wahlprogramme &gt; welche Partei sagt was zu jugendpolitischen Themen? </a:t>
            </a:r>
          </a:p>
          <a:p>
            <a:pPr marL="0" indent="0">
              <a:buFontTx/>
              <a:buNone/>
            </a:pPr>
            <a:endParaRPr lang="de-DE" kern="1200" baseline="0" dirty="0" smtClean="0"/>
          </a:p>
          <a:p>
            <a:pPr marL="171450" indent="-171450">
              <a:buFontTx/>
              <a:buChar char="-"/>
            </a:pPr>
            <a:r>
              <a:rPr lang="de-DE" b="1" kern="1200" baseline="0" dirty="0" smtClean="0"/>
              <a:t>Hilfsmittel: </a:t>
            </a:r>
            <a:r>
              <a:rPr lang="de-DE" kern="1200" baseline="0" dirty="0" smtClean="0"/>
              <a:t>Wahlprüfsteine (Synopse/Plakat) des DBJR (https://www.u18.org/fileadmin/user_upload/U18_BTW2021_Parteien-Poster.pdf) oder als einzelne Plakate vom KJRS neu zusammengestellt (https://u18.kjrs.de/fileadmin/user_upload/kjrs-u18/downloads/u18_synopse_2021.pdf ) &gt; Dateien sind auch als einzelne PFDs im Anhang verfügbar</a:t>
            </a:r>
          </a:p>
          <a:p>
            <a:pPr marL="0" indent="0">
              <a:buFontTx/>
              <a:buNone/>
            </a:pPr>
            <a:endParaRPr lang="de-DE" kern="1200" baseline="0" dirty="0" smtClean="0"/>
          </a:p>
          <a:p>
            <a:pPr marL="171450" indent="-171450">
              <a:buFontTx/>
              <a:buChar char="-"/>
            </a:pPr>
            <a:r>
              <a:rPr lang="de-DE" kern="1200" baseline="0" dirty="0" smtClean="0"/>
              <a:t>Wenn einige der folgenden Fragen nicht benötigt werden, können diese Folien einfach gelöscht werden, hier sind wegen der Vollständigkeit alle 15 Fragen aufgeführt. </a:t>
            </a:r>
          </a:p>
          <a:p>
            <a:pPr marL="0" indent="0">
              <a:buFontTx/>
              <a:buNone/>
            </a:pPr>
            <a:endParaRPr lang="de-DE" kern="1200" baseline="0" dirty="0" smtClean="0"/>
          </a:p>
          <a:p>
            <a:pPr marL="171450" indent="-171450">
              <a:buFontTx/>
              <a:buChar char="-"/>
            </a:pPr>
            <a:r>
              <a:rPr lang="de-DE" kern="1200" baseline="0" dirty="0" smtClean="0"/>
              <a:t>Diskussion darüber</a:t>
            </a:r>
          </a:p>
          <a:p>
            <a:pPr marL="171450" indent="-171450">
              <a:buFontTx/>
              <a:buChar char="-"/>
            </a:pPr>
            <a:endParaRPr lang="de-DE" kern="1200" baseline="0" dirty="0" smtClean="0"/>
          </a:p>
        </p:txBody>
      </p:sp>
    </p:spTree>
    <p:extLst>
      <p:ext uri="{BB962C8B-B14F-4D97-AF65-F5344CB8AC3E}">
        <p14:creationId xmlns:p14="http://schemas.microsoft.com/office/powerpoint/2010/main" val="275479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8AAA422E-39B7-453E-A1A8-29EF48E63647}" type="slidenum">
              <a:t>26</a:t>
            </a:fld>
            <a:endParaRPr lang="de-DE"/>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endParaRPr lang="de-DE" kern="1200" dirty="0" smtClean="0"/>
          </a:p>
          <a:p>
            <a:endParaRPr lang="de-DE" kern="1200" dirty="0"/>
          </a:p>
        </p:txBody>
      </p:sp>
    </p:spTree>
    <p:extLst>
      <p:ext uri="{BB962C8B-B14F-4D97-AF65-F5344CB8AC3E}">
        <p14:creationId xmlns:p14="http://schemas.microsoft.com/office/powerpoint/2010/main" val="182680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8AAA422E-39B7-453E-A1A8-29EF48E63647}" type="slidenum">
              <a:t>2</a:t>
            </a:fld>
            <a:endParaRPr lang="de-DE"/>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endParaRPr lang="de-DE" kern="1200" dirty="0"/>
          </a:p>
        </p:txBody>
      </p:sp>
    </p:spTree>
    <p:extLst>
      <p:ext uri="{BB962C8B-B14F-4D97-AF65-F5344CB8AC3E}">
        <p14:creationId xmlns:p14="http://schemas.microsoft.com/office/powerpoint/2010/main" val="45105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3</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dirty="0" smtClean="0"/>
              <a:t>Fragen</a:t>
            </a:r>
            <a:r>
              <a:rPr lang="de-DE" kern="1200" baseline="0" dirty="0" smtClean="0"/>
              <a:t> können angepasst werden, je nachdem, ob sich die Teilnehmenden schon kennen oder nicht</a:t>
            </a:r>
          </a:p>
          <a:p>
            <a:pPr marL="0" indent="0">
              <a:buFontTx/>
              <a:buNone/>
            </a:pPr>
            <a:endParaRPr lang="de-DE" kern="1200" baseline="0" dirty="0" smtClean="0"/>
          </a:p>
        </p:txBody>
      </p:sp>
    </p:spTree>
    <p:extLst>
      <p:ext uri="{BB962C8B-B14F-4D97-AF65-F5344CB8AC3E}">
        <p14:creationId xmlns:p14="http://schemas.microsoft.com/office/powerpoint/2010/main" val="96439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4</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b="1" kern="1200" baseline="0" dirty="0" smtClean="0"/>
              <a:t>Thesen für die Zustimmungslinie:</a:t>
            </a:r>
          </a:p>
          <a:p>
            <a:pPr marL="0" indent="0">
              <a:buFontTx/>
              <a:buNone/>
            </a:pPr>
            <a:endParaRPr lang="de-DE" kern="1200" baseline="0" dirty="0" smtClean="0"/>
          </a:p>
          <a:p>
            <a:pPr marL="171450" indent="-171450">
              <a:buFontTx/>
              <a:buChar char="-"/>
            </a:pPr>
            <a:r>
              <a:rPr lang="de-DE" kern="1200" baseline="0" dirty="0" smtClean="0"/>
              <a:t>Sommer gefällt mir besser als Herbst.</a:t>
            </a:r>
          </a:p>
          <a:p>
            <a:pPr marL="171450" indent="-171450">
              <a:buFontTx/>
              <a:buChar char="-"/>
            </a:pPr>
            <a:r>
              <a:rPr lang="de-DE" kern="1200" baseline="0" dirty="0" smtClean="0"/>
              <a:t>Ich freue mich auf das neue Schuljahr.</a:t>
            </a:r>
          </a:p>
          <a:p>
            <a:pPr marL="171450" indent="-171450">
              <a:buFontTx/>
              <a:buChar char="-"/>
            </a:pPr>
            <a:r>
              <a:rPr lang="de-DE" kern="1200" baseline="0" dirty="0" smtClean="0"/>
              <a:t>Ich lese gern Zeitung/Nachrichten im Internet.</a:t>
            </a:r>
          </a:p>
          <a:p>
            <a:pPr marL="171450" indent="-171450">
              <a:buFontTx/>
              <a:buChar char="-"/>
            </a:pPr>
            <a:r>
              <a:rPr lang="de-DE" kern="1200" baseline="0" dirty="0" smtClean="0"/>
              <a:t>Ich kenne mich gut in der Politik aus.</a:t>
            </a:r>
          </a:p>
          <a:p>
            <a:pPr marL="171450" indent="-171450">
              <a:buFontTx/>
              <a:buChar char="-"/>
            </a:pPr>
            <a:r>
              <a:rPr lang="de-DE" kern="1200" baseline="0" dirty="0" smtClean="0"/>
              <a:t>Mir sind mindestens drei Parteien bekannt.</a:t>
            </a:r>
          </a:p>
          <a:p>
            <a:pPr marL="171450" indent="-171450">
              <a:buFontTx/>
              <a:buChar char="-"/>
            </a:pPr>
            <a:r>
              <a:rPr lang="de-DE" kern="1200" baseline="0" dirty="0" smtClean="0"/>
              <a:t>Ich weiß, worüber im Bundestag entschieden wird. </a:t>
            </a:r>
          </a:p>
          <a:p>
            <a:pPr marL="171450" indent="-171450">
              <a:buFontTx/>
              <a:buChar char="-"/>
            </a:pPr>
            <a:r>
              <a:rPr lang="de-DE" kern="1200" baseline="0" dirty="0" smtClean="0"/>
              <a:t>Die Bundespolitik hat mit meinem Leben wenig zu tun.</a:t>
            </a:r>
          </a:p>
          <a:p>
            <a:pPr marL="171450" indent="-171450">
              <a:buFontTx/>
              <a:buChar char="-"/>
            </a:pPr>
            <a:r>
              <a:rPr lang="de-DE" kern="1200" baseline="0" dirty="0" smtClean="0"/>
              <a:t>Ich fühle mich von der Bundespolitik ernstgenommen.</a:t>
            </a:r>
          </a:p>
          <a:p>
            <a:pPr marL="0" indent="0">
              <a:buFontTx/>
              <a:buNone/>
            </a:pPr>
            <a:endParaRPr lang="de-DE" kern="1200" baseline="0" dirty="0" smtClean="0"/>
          </a:p>
          <a:p>
            <a:pPr marL="171450" indent="-171450">
              <a:buFontTx/>
              <a:buChar char="-"/>
            </a:pPr>
            <a:r>
              <a:rPr lang="de-DE" kern="1200" baseline="0" dirty="0" smtClean="0"/>
              <a:t>Die Teilnehmenden sollen sich überlegen, wie sehr sie jeder Aussage zustimmen oder nicht zustimmen.</a:t>
            </a:r>
          </a:p>
          <a:p>
            <a:pPr marL="171450" indent="-171450">
              <a:buFontTx/>
              <a:buChar char="-"/>
            </a:pPr>
            <a:r>
              <a:rPr lang="de-DE" kern="1200" baseline="0" dirty="0" smtClean="0"/>
              <a:t>Diese Version ist vor allem für eine rein </a:t>
            </a:r>
            <a:r>
              <a:rPr lang="de-DE" b="1" kern="1200" baseline="0" dirty="0" smtClean="0"/>
              <a:t>digitale</a:t>
            </a:r>
            <a:r>
              <a:rPr lang="de-DE" kern="1200" baseline="0" dirty="0" smtClean="0"/>
              <a:t> Veranstaltung (zum Beispiel im Zoom) konzipiert, die Teilnehmenden sollen dann einfach sagen auf welchem Feld sie sich sehen; 1-6 oder auf der Mittellinie (=ich bin mir nicht sicher). Ergebnisse könne in den Chat gestellt werden oder einzeln abgefragt werden.</a:t>
            </a:r>
          </a:p>
          <a:p>
            <a:pPr marL="171450" indent="-171450">
              <a:buFontTx/>
              <a:buChar char="-"/>
            </a:pPr>
            <a:r>
              <a:rPr lang="de-DE" kern="1200" baseline="0" dirty="0" smtClean="0"/>
              <a:t>Man kann das ganze </a:t>
            </a:r>
            <a:r>
              <a:rPr lang="de-DE" b="1" kern="1200" baseline="0" dirty="0" smtClean="0"/>
              <a:t>analog </a:t>
            </a:r>
            <a:r>
              <a:rPr lang="de-DE" kern="1200" baseline="0" dirty="0" smtClean="0"/>
              <a:t>sehr gut im Raum machen, indem man in der Mitte des Raumes eine Linie mit Kreppband klebt und die Teilnehmenden sich bei jeder Aussage im Raum positionieren lässt. Eine weitere analoge Variante ist, das Feld auszudrucken und die Teilnehmenden mittels Spielfiguren positionieren lassen. </a:t>
            </a:r>
          </a:p>
          <a:p>
            <a:pPr marL="171450" indent="-171450">
              <a:buFontTx/>
              <a:buChar char="-"/>
            </a:pPr>
            <a:r>
              <a:rPr lang="de-DE" kern="1200" baseline="0" dirty="0" smtClean="0"/>
              <a:t>Eine </a:t>
            </a:r>
            <a:r>
              <a:rPr lang="de-DE" b="1" kern="1200" baseline="0" dirty="0" smtClean="0"/>
              <a:t>Mischung aus analog und digital </a:t>
            </a:r>
            <a:r>
              <a:rPr lang="de-DE" kern="1200" baseline="0" dirty="0" smtClean="0"/>
              <a:t>wäre: man beamt das Feld auf eine Pinnwand oder ein Whiteboard und lässt die Teilnehmenden ihre Position auf dem Board/der Pinnwand einzeichnen.   </a:t>
            </a:r>
          </a:p>
          <a:p>
            <a:pPr marL="0" indent="0">
              <a:buFontTx/>
              <a:buNone/>
            </a:pPr>
            <a:endParaRPr lang="de-DE" kern="1200" baseline="0" dirty="0" smtClean="0"/>
          </a:p>
          <a:p>
            <a:pPr marL="171450" indent="-171450">
              <a:buFontTx/>
              <a:buChar char="-"/>
            </a:pPr>
            <a:r>
              <a:rPr lang="de-DE" kern="1200" baseline="0" dirty="0" smtClean="0"/>
              <a:t>So erfährt man gut auf welchen Wissensstand die Teilnehmenden sind. </a:t>
            </a:r>
          </a:p>
          <a:p>
            <a:pPr marL="171450" indent="-171450">
              <a:buFontTx/>
              <a:buChar char="-"/>
            </a:pPr>
            <a:endParaRPr lang="de-DE" b="1" kern="1200" baseline="0" dirty="0" smtClean="0"/>
          </a:p>
          <a:p>
            <a:pPr marL="171450" indent="-171450">
              <a:buFontTx/>
              <a:buChar char="-"/>
            </a:pPr>
            <a:r>
              <a:rPr lang="de-DE" b="1" kern="1200" baseline="0" dirty="0" smtClean="0"/>
              <a:t>Überleitung: </a:t>
            </a:r>
            <a:r>
              <a:rPr lang="de-DE" kern="1200" baseline="0" dirty="0" smtClean="0"/>
              <a:t>Was wird eigentlich auf welcher politischen Ebene entschieden?</a:t>
            </a:r>
          </a:p>
          <a:p>
            <a:pPr marL="0" indent="0">
              <a:buFontTx/>
              <a:buNone/>
            </a:pPr>
            <a:endParaRPr lang="de-DE" kern="1200" baseline="0" dirty="0" smtClean="0"/>
          </a:p>
          <a:p>
            <a:pPr marL="0" indent="0">
              <a:buFontTx/>
              <a:buNone/>
            </a:pPr>
            <a:endParaRPr lang="de-DE" kern="1200" baseline="0" dirty="0" smtClean="0"/>
          </a:p>
        </p:txBody>
      </p:sp>
    </p:spTree>
    <p:extLst>
      <p:ext uri="{BB962C8B-B14F-4D97-AF65-F5344CB8AC3E}">
        <p14:creationId xmlns:p14="http://schemas.microsoft.com/office/powerpoint/2010/main" val="163254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5</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Die Begriffe werden zum ersten Mal gezeigt. Die Teilnehmenden können sie sich durchlesen und Fragen stellen, wenn sie etwas nicht kennen. </a:t>
            </a:r>
          </a:p>
          <a:p>
            <a:pPr marL="171450" indent="-171450">
              <a:buFontTx/>
              <a:buChar char="-"/>
            </a:pPr>
            <a:r>
              <a:rPr lang="de-DE" kern="1200" baseline="0" dirty="0" smtClean="0"/>
              <a:t>Man kann auch einige Begriffe rausnehmen, wenn es zu viele sind. </a:t>
            </a:r>
          </a:p>
        </p:txBody>
      </p:sp>
    </p:spTree>
    <p:extLst>
      <p:ext uri="{BB962C8B-B14F-4D97-AF65-F5344CB8AC3E}">
        <p14:creationId xmlns:p14="http://schemas.microsoft.com/office/powerpoint/2010/main" val="78370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6</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Aufgabe</a:t>
            </a:r>
          </a:p>
          <a:p>
            <a:pPr marL="171450" indent="-171450">
              <a:buFontTx/>
              <a:buChar char="-"/>
            </a:pPr>
            <a:endParaRPr lang="de-DE" kern="1200" baseline="0" dirty="0" smtClean="0"/>
          </a:p>
        </p:txBody>
      </p:sp>
    </p:spTree>
    <p:extLst>
      <p:ext uri="{BB962C8B-B14F-4D97-AF65-F5344CB8AC3E}">
        <p14:creationId xmlns:p14="http://schemas.microsoft.com/office/powerpoint/2010/main" val="419834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7</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Hier noch mal die Begriffe.</a:t>
            </a:r>
          </a:p>
          <a:p>
            <a:pPr marL="0" indent="0">
              <a:buFontTx/>
              <a:buNone/>
            </a:pPr>
            <a:endParaRPr lang="de-DE" kern="1200" baseline="0" dirty="0" smtClean="0"/>
          </a:p>
          <a:p>
            <a:pPr marL="171450" indent="-171450">
              <a:buFontTx/>
              <a:buChar char="-"/>
            </a:pPr>
            <a:r>
              <a:rPr lang="de-DE" kern="1200" baseline="0" dirty="0" smtClean="0"/>
              <a:t>Das Zuordnen kann man </a:t>
            </a:r>
            <a:r>
              <a:rPr lang="de-DE" b="1" kern="1200" baseline="0" dirty="0" smtClean="0"/>
              <a:t>analog</a:t>
            </a:r>
            <a:r>
              <a:rPr lang="de-DE" kern="1200" baseline="0" dirty="0" smtClean="0"/>
              <a:t> ganz einfach auf einer Pinnwand machen lassen. Dazu entweder einfach diese Folie einblenden und die Teilnehmenden die Begriffe auf Karten schreiben lassen und an der Pinnwand unter dem jeweiligen Oberbegriff anbringen lassen oder zuvor alle Begriffe schon auf Karten drucken/schreiben und die Teilnehmenden auswählen lassen, welche Karte sie anbringen wollen. </a:t>
            </a:r>
          </a:p>
          <a:p>
            <a:pPr marL="171450" indent="-171450">
              <a:buFontTx/>
              <a:buChar char="-"/>
            </a:pPr>
            <a:endParaRPr lang="de-DE" kern="1200" baseline="0" dirty="0" smtClean="0"/>
          </a:p>
          <a:p>
            <a:pPr marL="171450" indent="-171450">
              <a:buFontTx/>
              <a:buChar char="-"/>
            </a:pPr>
            <a:r>
              <a:rPr lang="de-DE" kern="1200" baseline="0" dirty="0" smtClean="0"/>
              <a:t>Im </a:t>
            </a:r>
            <a:r>
              <a:rPr lang="de-DE" b="1" kern="1200" baseline="0" dirty="0" smtClean="0"/>
              <a:t>digitalen</a:t>
            </a:r>
            <a:r>
              <a:rPr lang="de-DE" kern="1200" baseline="0" dirty="0" smtClean="0"/>
              <a:t> Raum gibt es die Möglichkeit unter https://www.oncoo.de/oncoo.php recht einfach eine digitale Pinnwand (unter Kartenabfrage) zu erstellen.</a:t>
            </a:r>
          </a:p>
        </p:txBody>
      </p:sp>
    </p:spTree>
    <p:extLst>
      <p:ext uri="{BB962C8B-B14F-4D97-AF65-F5344CB8AC3E}">
        <p14:creationId xmlns:p14="http://schemas.microsoft.com/office/powerpoint/2010/main" val="412767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8</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Lösung</a:t>
            </a:r>
          </a:p>
          <a:p>
            <a:pPr marL="171450" indent="-171450">
              <a:buFontTx/>
              <a:buChar char="-"/>
            </a:pPr>
            <a:endParaRPr lang="de-DE" b="1" kern="1200" baseline="0" dirty="0" smtClean="0"/>
          </a:p>
          <a:p>
            <a:pPr marL="171450" indent="-171450">
              <a:buFontTx/>
              <a:buChar char="-"/>
            </a:pPr>
            <a:r>
              <a:rPr lang="de-DE" b="1" kern="1200" baseline="0" dirty="0" smtClean="0"/>
              <a:t>Überleitung: </a:t>
            </a:r>
            <a:r>
              <a:rPr lang="de-DE" kern="1200" baseline="0" dirty="0" smtClean="0"/>
              <a:t>Wo kommt ihr mit Entscheidungen des Bundestages in Berührungen? / Wo beeinflussen Entscheidungen des Bundestages dein Leben?</a:t>
            </a:r>
          </a:p>
        </p:txBody>
      </p:sp>
    </p:spTree>
    <p:extLst>
      <p:ext uri="{BB962C8B-B14F-4D97-AF65-F5344CB8AC3E}">
        <p14:creationId xmlns:p14="http://schemas.microsoft.com/office/powerpoint/2010/main" val="336083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9</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b="1" kern="1200" baseline="0" dirty="0" smtClean="0"/>
              <a:t>Bezugnahme: </a:t>
            </a:r>
            <a:r>
              <a:rPr lang="de-DE" kern="1200" baseline="0" dirty="0" smtClean="0"/>
              <a:t>TN haben Themen der Bundespolitik zusammengetragen</a:t>
            </a:r>
          </a:p>
          <a:p>
            <a:pPr marL="171450" indent="-171450">
              <a:buFontTx/>
              <a:buChar char="-"/>
            </a:pPr>
            <a:endParaRPr lang="de-DE" kern="1200" baseline="0" dirty="0" smtClean="0"/>
          </a:p>
          <a:p>
            <a:pPr marL="171450" indent="-171450">
              <a:buFontTx/>
              <a:buChar char="-"/>
            </a:pPr>
            <a:r>
              <a:rPr lang="de-DE" b="1" kern="1200" baseline="0" dirty="0" smtClean="0"/>
              <a:t>Zielsetzung: </a:t>
            </a:r>
            <a:r>
              <a:rPr lang="de-DE" kern="1200" baseline="0" dirty="0" smtClean="0"/>
              <a:t>TN erkennen Berührungspunkte zu eigenem Leben</a:t>
            </a:r>
          </a:p>
          <a:p>
            <a:pPr marL="171450" indent="-171450">
              <a:buFontTx/>
              <a:buChar char="-"/>
            </a:pPr>
            <a:endParaRPr lang="de-DE" kern="1200" baseline="0" dirty="0" smtClean="0"/>
          </a:p>
          <a:p>
            <a:pPr marL="171450" indent="-171450">
              <a:buFontTx/>
              <a:buChar char="-"/>
            </a:pPr>
            <a:r>
              <a:rPr lang="de-DE" b="1" kern="1200" baseline="0" dirty="0" smtClean="0"/>
              <a:t>Überleitung</a:t>
            </a:r>
            <a:r>
              <a:rPr lang="de-DE" kern="1200" baseline="0" dirty="0" smtClean="0"/>
              <a:t>: Welche Themen interessieren euch? </a:t>
            </a:r>
          </a:p>
          <a:p>
            <a:pPr marL="0" indent="0">
              <a:buFontTx/>
              <a:buNone/>
            </a:pPr>
            <a:endParaRPr lang="de-DE" kern="1200" baseline="0" dirty="0" smtClean="0"/>
          </a:p>
          <a:p>
            <a:pPr marL="171450" indent="-171450">
              <a:buFontTx/>
              <a:buChar char="-"/>
            </a:pPr>
            <a:r>
              <a:rPr lang="de-DE" kern="1200" baseline="0" dirty="0" smtClean="0"/>
              <a:t>danach:</a:t>
            </a:r>
          </a:p>
          <a:p>
            <a:pPr marL="171450" indent="-171450">
              <a:buFontTx/>
              <a:buChar char="-"/>
            </a:pPr>
            <a:endParaRPr lang="de-DE" kern="1200" baseline="0" dirty="0" smtClean="0"/>
          </a:p>
          <a:p>
            <a:pPr marL="171450" indent="-171450">
              <a:buFontTx/>
              <a:buChar char="-"/>
            </a:pPr>
            <a:r>
              <a:rPr lang="de-DE" b="1" kern="1200" baseline="0" dirty="0" smtClean="0"/>
              <a:t>Schlaglichtrunde: </a:t>
            </a:r>
            <a:r>
              <a:rPr lang="de-DE" kern="1200" baseline="0" dirty="0" smtClean="0"/>
              <a:t>TN werfen erste Gedanken zu Berührungspunkten/ sie berührenden Themen ein</a:t>
            </a:r>
          </a:p>
          <a:p>
            <a:pPr marL="171450" indent="-171450">
              <a:buFontTx/>
              <a:buChar char="-"/>
            </a:pPr>
            <a:endParaRPr lang="de-DE" kern="1200" baseline="0" dirty="0" smtClean="0"/>
          </a:p>
          <a:p>
            <a:pPr marL="171450" indent="-171450">
              <a:buFontTx/>
              <a:buChar char="-"/>
            </a:pPr>
            <a:r>
              <a:rPr lang="de-DE" b="1" kern="1200" baseline="0" dirty="0" smtClean="0"/>
              <a:t>Zielsetzung: </a:t>
            </a:r>
            <a:r>
              <a:rPr lang="de-DE" kern="1200" baseline="0" dirty="0" smtClean="0"/>
              <a:t>TN filtern aus Themen für sie relevante heraus/ setzen neue Akzente </a:t>
            </a:r>
          </a:p>
          <a:p>
            <a:pPr marL="171450" indent="-171450">
              <a:buFontTx/>
              <a:buChar char="-"/>
            </a:pPr>
            <a:endParaRPr lang="de-DE" kern="1200" baseline="0" dirty="0" smtClean="0"/>
          </a:p>
          <a:p>
            <a:pPr marL="171450" indent="-171450">
              <a:buFontTx/>
              <a:buChar char="-"/>
            </a:pPr>
            <a:r>
              <a:rPr lang="de-DE" b="1" kern="1200" baseline="0" dirty="0" smtClean="0"/>
              <a:t>Überleitung: </a:t>
            </a:r>
            <a:r>
              <a:rPr lang="de-DE" kern="1200" baseline="0" dirty="0" smtClean="0"/>
              <a:t>Was sagen die Parteien zu jugendpolitischen Themen/zu euren Themen?</a:t>
            </a:r>
          </a:p>
          <a:p>
            <a:pPr marL="171450" indent="-171450">
              <a:buFontTx/>
              <a:buChar char="-"/>
            </a:pPr>
            <a:endParaRPr lang="de-DE" kern="1200" baseline="0" dirty="0" smtClean="0"/>
          </a:p>
          <a:p>
            <a:pPr marL="0" indent="0">
              <a:buFontTx/>
              <a:buNone/>
            </a:pPr>
            <a:endParaRPr lang="de-DE" kern="1200" baseline="0" dirty="0" smtClean="0"/>
          </a:p>
        </p:txBody>
      </p:sp>
    </p:spTree>
    <p:extLst>
      <p:ext uri="{BB962C8B-B14F-4D97-AF65-F5344CB8AC3E}">
        <p14:creationId xmlns:p14="http://schemas.microsoft.com/office/powerpoint/2010/main" val="303165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E97D873-242D-4BCA-9993-E670697F8494}" type="slidenum">
              <a:t>‹Nr.›</a:t>
            </a:fld>
            <a:endParaRPr lang="de-DE"/>
          </a:p>
        </p:txBody>
      </p:sp>
    </p:spTree>
    <p:extLst>
      <p:ext uri="{BB962C8B-B14F-4D97-AF65-F5344CB8AC3E}">
        <p14:creationId xmlns:p14="http://schemas.microsoft.com/office/powerpoint/2010/main" val="140446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050599A-3EC4-4811-AFE6-A3E62A1EE59A}" type="slidenum">
              <a:t>‹Nr.›</a:t>
            </a:fld>
            <a:endParaRPr lang="de-DE"/>
          </a:p>
        </p:txBody>
      </p:sp>
    </p:spTree>
    <p:extLst>
      <p:ext uri="{BB962C8B-B14F-4D97-AF65-F5344CB8AC3E}">
        <p14:creationId xmlns:p14="http://schemas.microsoft.com/office/powerpoint/2010/main" val="308965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3350875" y="755650"/>
            <a:ext cx="4143375" cy="437403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5988" y="755650"/>
            <a:ext cx="12282487" cy="4374038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2396B65D-AC46-4368-BDCA-05AA75E5AC18}" type="slidenum">
              <a:t>‹Nr.›</a:t>
            </a:fld>
            <a:endParaRPr lang="de-DE"/>
          </a:p>
        </p:txBody>
      </p:sp>
    </p:spTree>
    <p:extLst>
      <p:ext uri="{BB962C8B-B14F-4D97-AF65-F5344CB8AC3E}">
        <p14:creationId xmlns:p14="http://schemas.microsoft.com/office/powerpoint/2010/main" val="42514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DEB44E15-2EB1-4038-B924-CA4CA61F24AE}" type="slidenum">
              <a:t>‹Nr.›</a:t>
            </a:fld>
            <a:endParaRPr lang="de-DE"/>
          </a:p>
        </p:txBody>
      </p:sp>
    </p:spTree>
    <p:extLst>
      <p:ext uri="{BB962C8B-B14F-4D97-AF65-F5344CB8AC3E}">
        <p14:creationId xmlns:p14="http://schemas.microsoft.com/office/powerpoint/2010/main" val="413647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D1DCFC59-32A7-4569-811E-1EB6CDF62046}" type="slidenum">
              <a:t>‹Nr.›</a:t>
            </a:fld>
            <a:endParaRPr lang="de-DE"/>
          </a:p>
        </p:txBody>
      </p:sp>
    </p:spTree>
    <p:extLst>
      <p:ext uri="{BB962C8B-B14F-4D97-AF65-F5344CB8AC3E}">
        <p14:creationId xmlns:p14="http://schemas.microsoft.com/office/powerpoint/2010/main" val="386243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15F8DBF1-D27C-4B6D-8C1A-54111730E759}" type="slidenum">
              <a:t>‹Nr.›</a:t>
            </a:fld>
            <a:endParaRPr lang="de-DE"/>
          </a:p>
        </p:txBody>
      </p:sp>
    </p:spTree>
    <p:extLst>
      <p:ext uri="{BB962C8B-B14F-4D97-AF65-F5344CB8AC3E}">
        <p14:creationId xmlns:p14="http://schemas.microsoft.com/office/powerpoint/2010/main" val="321998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63600" y="2344738"/>
            <a:ext cx="4514850" cy="43846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530850" y="2344738"/>
            <a:ext cx="4516438" cy="43846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03433708-4564-45D8-8643-36A3EB461BF0}" type="slidenum">
              <a:t>‹Nr.›</a:t>
            </a:fld>
            <a:endParaRPr lang="de-DE"/>
          </a:p>
        </p:txBody>
      </p:sp>
    </p:spTree>
    <p:extLst>
      <p:ext uri="{BB962C8B-B14F-4D97-AF65-F5344CB8AC3E}">
        <p14:creationId xmlns:p14="http://schemas.microsoft.com/office/powerpoint/2010/main" val="117572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08785F0F-4C3E-407C-8338-D4202888736E}" type="slidenum">
              <a:t>‹Nr.›</a:t>
            </a:fld>
            <a:endParaRPr lang="de-DE"/>
          </a:p>
        </p:txBody>
      </p:sp>
    </p:spTree>
    <p:extLst>
      <p:ext uri="{BB962C8B-B14F-4D97-AF65-F5344CB8AC3E}">
        <p14:creationId xmlns:p14="http://schemas.microsoft.com/office/powerpoint/2010/main" val="38173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41DF657E-5D74-42DC-8BAB-03C568C9C3BB}" type="slidenum">
              <a:t>‹Nr.›</a:t>
            </a:fld>
            <a:endParaRPr lang="de-DE"/>
          </a:p>
        </p:txBody>
      </p:sp>
    </p:spTree>
    <p:extLst>
      <p:ext uri="{BB962C8B-B14F-4D97-AF65-F5344CB8AC3E}">
        <p14:creationId xmlns:p14="http://schemas.microsoft.com/office/powerpoint/2010/main" val="351887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0EEC4629-DD3E-40F2-9AB3-46E061502133}" type="slidenum">
              <a:t>‹Nr.›</a:t>
            </a:fld>
            <a:endParaRPr lang="de-DE"/>
          </a:p>
        </p:txBody>
      </p:sp>
    </p:spTree>
    <p:extLst>
      <p:ext uri="{BB962C8B-B14F-4D97-AF65-F5344CB8AC3E}">
        <p14:creationId xmlns:p14="http://schemas.microsoft.com/office/powerpoint/2010/main" val="170136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7DCD3AAD-E19B-4C7B-B443-E17FB663E9C1}" type="slidenum">
              <a:t>‹Nr.›</a:t>
            </a:fld>
            <a:endParaRPr lang="de-DE"/>
          </a:p>
        </p:txBody>
      </p:sp>
    </p:spTree>
    <p:extLst>
      <p:ext uri="{BB962C8B-B14F-4D97-AF65-F5344CB8AC3E}">
        <p14:creationId xmlns:p14="http://schemas.microsoft.com/office/powerpoint/2010/main" val="68991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65FF41E-3FBC-4DB0-BFD3-B3432FD8B819}" type="slidenum">
              <a:t>‹Nr.›</a:t>
            </a:fld>
            <a:endParaRPr lang="de-DE"/>
          </a:p>
        </p:txBody>
      </p:sp>
    </p:spTree>
    <p:extLst>
      <p:ext uri="{BB962C8B-B14F-4D97-AF65-F5344CB8AC3E}">
        <p14:creationId xmlns:p14="http://schemas.microsoft.com/office/powerpoint/2010/main" val="161846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DC2790FA-5737-4859-B7F6-FCA72B58B523}" type="slidenum">
              <a:t>‹Nr.›</a:t>
            </a:fld>
            <a:endParaRPr lang="de-DE"/>
          </a:p>
        </p:txBody>
      </p:sp>
    </p:spTree>
    <p:extLst>
      <p:ext uri="{BB962C8B-B14F-4D97-AF65-F5344CB8AC3E}">
        <p14:creationId xmlns:p14="http://schemas.microsoft.com/office/powerpoint/2010/main" val="252914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2B6F7E80-6B22-4592-88AD-78B968E35C97}" type="slidenum">
              <a:t>‹Nr.›</a:t>
            </a:fld>
            <a:endParaRPr lang="de-DE"/>
          </a:p>
        </p:txBody>
      </p:sp>
    </p:spTree>
    <p:extLst>
      <p:ext uri="{BB962C8B-B14F-4D97-AF65-F5344CB8AC3E}">
        <p14:creationId xmlns:p14="http://schemas.microsoft.com/office/powerpoint/2010/main" val="24366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1763" y="1547813"/>
            <a:ext cx="2295525"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63600" y="1547813"/>
            <a:ext cx="6735763" cy="51816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874554D9-8B97-473E-B873-0501923D31A9}" type="slidenum">
              <a:t>‹Nr.›</a:t>
            </a:fld>
            <a:endParaRPr lang="de-DE"/>
          </a:p>
        </p:txBody>
      </p:sp>
    </p:spTree>
    <p:extLst>
      <p:ext uri="{BB962C8B-B14F-4D97-AF65-F5344CB8AC3E}">
        <p14:creationId xmlns:p14="http://schemas.microsoft.com/office/powerpoint/2010/main" val="36401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9469FA63-5ED1-455A-B232-115CD69F2ACD}" type="slidenum">
              <a:t>‹Nr.›</a:t>
            </a:fld>
            <a:endParaRPr lang="de-DE"/>
          </a:p>
        </p:txBody>
      </p:sp>
    </p:spTree>
    <p:extLst>
      <p:ext uri="{BB962C8B-B14F-4D97-AF65-F5344CB8AC3E}">
        <p14:creationId xmlns:p14="http://schemas.microsoft.com/office/powerpoint/2010/main" val="329485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A9B36D08-168A-4DF8-929C-711F7DFFEBFB}" type="slidenum">
              <a:t>‹Nr.›</a:t>
            </a:fld>
            <a:endParaRPr lang="de-DE"/>
          </a:p>
        </p:txBody>
      </p:sp>
    </p:spTree>
    <p:extLst>
      <p:ext uri="{BB962C8B-B14F-4D97-AF65-F5344CB8AC3E}">
        <p14:creationId xmlns:p14="http://schemas.microsoft.com/office/powerpoint/2010/main" val="170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71DA086-E940-43DE-AAB4-AE2C24A4A95E}" type="slidenum">
              <a:t>‹Nr.›</a:t>
            </a:fld>
            <a:endParaRPr lang="de-DE"/>
          </a:p>
        </p:txBody>
      </p:sp>
    </p:spTree>
    <p:extLst>
      <p:ext uri="{BB962C8B-B14F-4D97-AF65-F5344CB8AC3E}">
        <p14:creationId xmlns:p14="http://schemas.microsoft.com/office/powerpoint/2010/main" val="33227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9799300" y="10799763"/>
            <a:ext cx="714375" cy="36028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0666075" y="10799763"/>
            <a:ext cx="715963" cy="36028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F9955C09-7105-4CBE-A938-020E0A9A1572}" type="slidenum">
              <a:t>‹Nr.›</a:t>
            </a:fld>
            <a:endParaRPr lang="de-DE"/>
          </a:p>
        </p:txBody>
      </p:sp>
    </p:spTree>
    <p:extLst>
      <p:ext uri="{BB962C8B-B14F-4D97-AF65-F5344CB8AC3E}">
        <p14:creationId xmlns:p14="http://schemas.microsoft.com/office/powerpoint/2010/main" val="162980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3D1B3E48-557F-463F-AB55-10DC5C41EDA4}" type="slidenum">
              <a:t>‹Nr.›</a:t>
            </a:fld>
            <a:endParaRPr lang="de-DE"/>
          </a:p>
        </p:txBody>
      </p:sp>
    </p:spTree>
    <p:extLst>
      <p:ext uri="{BB962C8B-B14F-4D97-AF65-F5344CB8AC3E}">
        <p14:creationId xmlns:p14="http://schemas.microsoft.com/office/powerpoint/2010/main" val="287025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7D0973CF-625F-4942-9E32-CF110A5EF13E}" type="slidenum">
              <a:t>‹Nr.›</a:t>
            </a:fld>
            <a:endParaRPr lang="de-DE"/>
          </a:p>
        </p:txBody>
      </p:sp>
    </p:spTree>
    <p:extLst>
      <p:ext uri="{BB962C8B-B14F-4D97-AF65-F5344CB8AC3E}">
        <p14:creationId xmlns:p14="http://schemas.microsoft.com/office/powerpoint/2010/main" val="89827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22E44333-16DB-44B0-9028-465DD77DD27B}" type="slidenum">
              <a:t>‹Nr.›</a:t>
            </a:fld>
            <a:endParaRPr lang="de-DE"/>
          </a:p>
        </p:txBody>
      </p:sp>
    </p:spTree>
    <p:extLst>
      <p:ext uri="{BB962C8B-B14F-4D97-AF65-F5344CB8AC3E}">
        <p14:creationId xmlns:p14="http://schemas.microsoft.com/office/powerpoint/2010/main" val="204732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421C0BC-5152-4D3F-A551-9334955394BD}" type="slidenum">
              <a:t>‹Nr.›</a:t>
            </a:fld>
            <a:endParaRPr lang="de-DE"/>
          </a:p>
        </p:txBody>
      </p:sp>
    </p:spTree>
    <p:extLst>
      <p:ext uri="{BB962C8B-B14F-4D97-AF65-F5344CB8AC3E}">
        <p14:creationId xmlns:p14="http://schemas.microsoft.com/office/powerpoint/2010/main" val="21826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B3AE8A3B-3625-40A1-ADD7-543A1B8C046D}" type="slidenum">
              <a:t>‹Nr.›</a:t>
            </a:fld>
            <a:endParaRPr lang="de-DE"/>
          </a:p>
        </p:txBody>
      </p:sp>
    </p:spTree>
    <p:extLst>
      <p:ext uri="{BB962C8B-B14F-4D97-AF65-F5344CB8AC3E}">
        <p14:creationId xmlns:p14="http://schemas.microsoft.com/office/powerpoint/2010/main" val="397301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92FD2DF8-2E58-4C58-8C7C-DC7A29CF8233}" type="slidenum">
              <a:t>‹Nr.›</a:t>
            </a:fld>
            <a:endParaRPr lang="de-DE"/>
          </a:p>
        </p:txBody>
      </p:sp>
    </p:spTree>
    <p:extLst>
      <p:ext uri="{BB962C8B-B14F-4D97-AF65-F5344CB8AC3E}">
        <p14:creationId xmlns:p14="http://schemas.microsoft.com/office/powerpoint/2010/main" val="26702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AA7B2A49-8D47-49E8-8BA4-CD7063531AB0}" type="slidenum">
              <a:t>‹Nr.›</a:t>
            </a:fld>
            <a:endParaRPr lang="de-DE"/>
          </a:p>
        </p:txBody>
      </p:sp>
    </p:spTree>
    <p:extLst>
      <p:ext uri="{BB962C8B-B14F-4D97-AF65-F5344CB8AC3E}">
        <p14:creationId xmlns:p14="http://schemas.microsoft.com/office/powerpoint/2010/main" val="338413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6271875" y="1008063"/>
            <a:ext cx="5110163" cy="458200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36625" y="1008063"/>
            <a:ext cx="15182850" cy="45820012"/>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F78F1B9B-C3BA-4275-8E9A-E1BA32B3745E}" type="slidenum">
              <a:t>‹Nr.›</a:t>
            </a:fld>
            <a:endParaRPr lang="de-DE"/>
          </a:p>
        </p:txBody>
      </p:sp>
    </p:spTree>
    <p:extLst>
      <p:ext uri="{BB962C8B-B14F-4D97-AF65-F5344CB8AC3E}">
        <p14:creationId xmlns:p14="http://schemas.microsoft.com/office/powerpoint/2010/main" val="170363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477" y="1237197"/>
            <a:ext cx="8018860" cy="2631887"/>
          </a:xfrm>
        </p:spPr>
        <p:txBody>
          <a:bodyPr anchor="b"/>
          <a:lstStyle>
            <a:lvl1pPr algn="ctr">
              <a:defRPr sz="5262"/>
            </a:lvl1pPr>
          </a:lstStyle>
          <a:p>
            <a:r>
              <a:rPr lang="de-DE"/>
              <a:t>Titelmasterformat durch Klicken bearbeiten</a:t>
            </a:r>
          </a:p>
        </p:txBody>
      </p:sp>
      <p:sp>
        <p:nvSpPr>
          <p:cNvPr id="3" name="Untertitel 2"/>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96076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1193476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9493" y="1884670"/>
            <a:ext cx="9221689" cy="3144614"/>
          </a:xfrm>
        </p:spPr>
        <p:txBody>
          <a:bodyPr anchor="b"/>
          <a:lstStyle>
            <a:lvl1pPr>
              <a:defRPr sz="5262"/>
            </a:lvl1pPr>
          </a:lstStyle>
          <a:p>
            <a:r>
              <a:rPr lang="de-DE"/>
              <a:t>Titelmasterformat durch Klicken bearbeiten</a:t>
            </a:r>
          </a:p>
        </p:txBody>
      </p:sp>
      <p:sp>
        <p:nvSpPr>
          <p:cNvPr id="3" name="Textplatzhalter 2"/>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560797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35062" y="2012414"/>
            <a:ext cx="4544021" cy="47965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12730" y="2012414"/>
            <a:ext cx="4544021" cy="47965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A0B085D-5D65-4694-BD01-19ED656DCF0B}" type="datetimeFigureOut">
              <a:rPr lang="de-DE" smtClean="0"/>
              <a:t>02.09.2021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2083689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455" y="402483"/>
            <a:ext cx="9221689" cy="1461188"/>
          </a:xfrm>
        </p:spPr>
        <p:txBody>
          <a:bodyPr/>
          <a:lstStyle/>
          <a:p>
            <a:r>
              <a:rPr lang="de-DE"/>
              <a:t>Titelmasterformat durch Klicken bearbeiten</a:t>
            </a:r>
          </a:p>
        </p:txBody>
      </p:sp>
      <p:sp>
        <p:nvSpPr>
          <p:cNvPr id="3" name="Textplatzhalter 2"/>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de-DE"/>
              <a:t>Formatvorlagen des Textmasters bearbeiten</a:t>
            </a:r>
          </a:p>
        </p:txBody>
      </p:sp>
      <p:sp>
        <p:nvSpPr>
          <p:cNvPr id="4" name="Inhaltsplatzhalter 3"/>
          <p:cNvSpPr>
            <a:spLocks noGrp="1"/>
          </p:cNvSpPr>
          <p:nvPr>
            <p:ph sz="half" idx="2"/>
          </p:nvPr>
        </p:nvSpPr>
        <p:spPr>
          <a:xfrm>
            <a:off x="736455" y="2761381"/>
            <a:ext cx="4523138" cy="40615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de-DE"/>
              <a:t>Formatvorlagen des Textmasters bearbeiten</a:t>
            </a:r>
          </a:p>
        </p:txBody>
      </p:sp>
      <p:sp>
        <p:nvSpPr>
          <p:cNvPr id="6" name="Inhaltsplatzhalter 5"/>
          <p:cNvSpPr>
            <a:spLocks noGrp="1"/>
          </p:cNvSpPr>
          <p:nvPr>
            <p:ph sz="quarter" idx="4"/>
          </p:nvPr>
        </p:nvSpPr>
        <p:spPr>
          <a:xfrm>
            <a:off x="5412730" y="2761381"/>
            <a:ext cx="4545413" cy="40615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A0B085D-5D65-4694-BD01-19ED656DCF0B}" type="datetimeFigureOut">
              <a:rPr lang="de-DE" smtClean="0"/>
              <a:t>02.09.2021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1079382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A0B085D-5D65-4694-BD01-19ED656DCF0B}" type="datetimeFigureOut">
              <a:rPr lang="de-DE" smtClean="0"/>
              <a:t>02.09.2021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42145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263813" y="8496300"/>
            <a:ext cx="1038225" cy="359997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6454438" y="8496300"/>
            <a:ext cx="1039812" cy="359997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28F6B4EA-96C1-431E-94CC-7BA1C898F731}" type="slidenum">
              <a:t>‹Nr.›</a:t>
            </a:fld>
            <a:endParaRPr lang="de-DE"/>
          </a:p>
        </p:txBody>
      </p:sp>
    </p:spTree>
    <p:extLst>
      <p:ext uri="{BB962C8B-B14F-4D97-AF65-F5344CB8AC3E}">
        <p14:creationId xmlns:p14="http://schemas.microsoft.com/office/powerpoint/2010/main" val="148978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0B085D-5D65-4694-BD01-19ED656DCF0B}" type="datetimeFigureOut">
              <a:rPr lang="de-DE" smtClean="0"/>
              <a:t>02.09.2021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1061483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455" y="503978"/>
            <a:ext cx="3448388" cy="1763924"/>
          </a:xfrm>
        </p:spPr>
        <p:txBody>
          <a:bodyPr anchor="b"/>
          <a:lstStyle>
            <a:lvl1pPr>
              <a:defRPr sz="2806"/>
            </a:lvl1pPr>
          </a:lstStyle>
          <a:p>
            <a:r>
              <a:rPr lang="de-DE"/>
              <a:t>Titelmasterformat durch Klicken bearbeiten</a:t>
            </a:r>
          </a:p>
        </p:txBody>
      </p:sp>
      <p:sp>
        <p:nvSpPr>
          <p:cNvPr id="3" name="Inhaltsplatzhalter 2"/>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A0B085D-5D65-4694-BD01-19ED656DCF0B}" type="datetimeFigureOut">
              <a:rPr lang="de-DE" smtClean="0"/>
              <a:t>02.09.2021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2674853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455" y="503978"/>
            <a:ext cx="3448388" cy="1763924"/>
          </a:xfrm>
        </p:spPr>
        <p:txBody>
          <a:bodyPr anchor="b"/>
          <a:lstStyle>
            <a:lvl1pPr>
              <a:defRPr sz="2806"/>
            </a:lvl1pPr>
          </a:lstStyle>
          <a:p>
            <a:r>
              <a:rPr lang="de-DE"/>
              <a:t>Titelmasterformat durch Klicken bearbeiten</a:t>
            </a:r>
          </a:p>
        </p:txBody>
      </p:sp>
      <p:sp>
        <p:nvSpPr>
          <p:cNvPr id="3" name="Bildplatzhalter 2"/>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de-DE"/>
          </a:p>
        </p:txBody>
      </p:sp>
      <p:sp>
        <p:nvSpPr>
          <p:cNvPr id="4" name="Textplatzhalter 3"/>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A0B085D-5D65-4694-BD01-19ED656DCF0B}" type="datetimeFigureOut">
              <a:rPr lang="de-DE" smtClean="0"/>
              <a:t>02.09.2021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2288883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3001013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51329" y="402483"/>
            <a:ext cx="2305422" cy="64064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35062" y="402483"/>
            <a:ext cx="6782619" cy="640647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221518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85BD6CB6-395D-4D03-98E0-96A8F639F1A9}" type="slidenum">
              <a:t>‹Nr.›</a:t>
            </a:fld>
            <a:endParaRPr lang="de-DE"/>
          </a:p>
        </p:txBody>
      </p:sp>
    </p:spTree>
    <p:extLst>
      <p:ext uri="{BB962C8B-B14F-4D97-AF65-F5344CB8AC3E}">
        <p14:creationId xmlns:p14="http://schemas.microsoft.com/office/powerpoint/2010/main" val="39319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23424533-682E-4C78-83D8-2544B093F133}" type="slidenum">
              <a:t>‹Nr.›</a:t>
            </a:fld>
            <a:endParaRPr lang="de-DE"/>
          </a:p>
        </p:txBody>
      </p:sp>
    </p:spTree>
    <p:extLst>
      <p:ext uri="{BB962C8B-B14F-4D97-AF65-F5344CB8AC3E}">
        <p14:creationId xmlns:p14="http://schemas.microsoft.com/office/powerpoint/2010/main" val="406969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D36A9A72-A4CF-44CA-87C4-4B3881BED9E1}" type="slidenum">
              <a:t>‹Nr.›</a:t>
            </a:fld>
            <a:endParaRPr lang="de-DE"/>
          </a:p>
        </p:txBody>
      </p:sp>
    </p:spTree>
    <p:extLst>
      <p:ext uri="{BB962C8B-B14F-4D97-AF65-F5344CB8AC3E}">
        <p14:creationId xmlns:p14="http://schemas.microsoft.com/office/powerpoint/2010/main" val="68378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7BDAAEB1-98E4-4B1B-AEA4-B33C242428FF}" type="slidenum">
              <a:t>‹Nr.›</a:t>
            </a:fld>
            <a:endParaRPr lang="de-DE"/>
          </a:p>
        </p:txBody>
      </p:sp>
    </p:spTree>
    <p:extLst>
      <p:ext uri="{BB962C8B-B14F-4D97-AF65-F5344CB8AC3E}">
        <p14:creationId xmlns:p14="http://schemas.microsoft.com/office/powerpoint/2010/main" val="236818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FAF8E46B-7893-45AD-98B7-CB1FC7465191}" type="slidenum">
              <a:t>‹Nr.›</a:t>
            </a:fld>
            <a:endParaRPr lang="de-DE"/>
          </a:p>
        </p:txBody>
      </p:sp>
    </p:spTree>
    <p:extLst>
      <p:ext uri="{BB962C8B-B14F-4D97-AF65-F5344CB8AC3E}">
        <p14:creationId xmlns:p14="http://schemas.microsoft.com/office/powerpoint/2010/main" val="340726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25560" y="-15840"/>
            <a:ext cx="10717200" cy="7577279"/>
          </a:xfrm>
          <a:prstGeom prst="rect">
            <a:avLst/>
          </a:prstGeom>
          <a:noFill/>
          <a:ln>
            <a:noFill/>
          </a:ln>
        </p:spPr>
      </p:pic>
      <p:sp>
        <p:nvSpPr>
          <p:cNvPr id="3" name="Textplatzhalter 2"/>
          <p:cNvSpPr txBox="1">
            <a:spLocks noGrp="1"/>
          </p:cNvSpPr>
          <p:nvPr>
            <p:ph type="body" idx="1"/>
          </p:nvPr>
        </p:nvSpPr>
        <p:spPr>
          <a:xfrm>
            <a:off x="15263640" y="8496360"/>
            <a:ext cx="2230560" cy="36000000"/>
          </a:xfrm>
          <a:prstGeom prst="rect">
            <a:avLst/>
          </a:prstGeom>
          <a:noFill/>
          <a:ln>
            <a:noFill/>
          </a:ln>
        </p:spPr>
        <p:txBody>
          <a:bodyPr vert="horz" lIns="0" tIns="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itelplatzhalter 3"/>
          <p:cNvSpPr txBox="1">
            <a:spLocks noGrp="1"/>
          </p:cNvSpPr>
          <p:nvPr>
            <p:ph type="title"/>
          </p:nvPr>
        </p:nvSpPr>
        <p:spPr>
          <a:xfrm>
            <a:off x="915840" y="755639"/>
            <a:ext cx="9018720" cy="1906920"/>
          </a:xfrm>
          <a:prstGeom prst="rect">
            <a:avLst/>
          </a:prstGeom>
          <a:noFill/>
          <a:ln>
            <a:noFill/>
          </a:ln>
        </p:spPr>
        <p:txBody>
          <a:bodyPr vert="horz" lIns="0" tIns="0" rIns="0" bIns="0" anchor="ctr" anchorCtr="0" compatLnSpc="1">
            <a:noAutofit/>
          </a:bodyPr>
          <a:lstStyle/>
          <a:p>
            <a:pPr lvl="0"/>
            <a:r>
              <a:rPr lang="de-DE"/>
              <a:t>Klicken Sie, um das Format des Titeltextes zu bearbeiten</a:t>
            </a:r>
          </a:p>
        </p:txBody>
      </p:sp>
      <p:sp>
        <p:nvSpPr>
          <p:cNvPr id="5" name="Datumsplatzhalter 4"/>
          <p:cNvSpPr txBox="1">
            <a:spLocks noGrp="1"/>
          </p:cNvSpPr>
          <p:nvPr>
            <p:ph type="dt" sz="half" idx="2"/>
          </p:nvPr>
        </p:nvSpPr>
        <p:spPr>
          <a:xfrm>
            <a:off x="71280" y="10872720"/>
            <a:ext cx="1509839"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endParaRPr lang="de-DE"/>
          </a:p>
        </p:txBody>
      </p:sp>
      <p:sp>
        <p:nvSpPr>
          <p:cNvPr id="6" name="Fußzeilenplatzhalter 5"/>
          <p:cNvSpPr txBox="1">
            <a:spLocks noGrp="1"/>
          </p:cNvSpPr>
          <p:nvPr>
            <p:ph type="ftr" sz="quarter" idx="3"/>
          </p:nvPr>
        </p:nvSpPr>
        <p:spPr>
          <a:xfrm>
            <a:off x="1506239" y="11088720"/>
            <a:ext cx="1947960"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endParaRPr lang="de-DE"/>
          </a:p>
        </p:txBody>
      </p:sp>
      <p:sp>
        <p:nvSpPr>
          <p:cNvPr id="7" name="Foliennummernplatzhalter 6"/>
          <p:cNvSpPr txBox="1">
            <a:spLocks noGrp="1"/>
          </p:cNvSpPr>
          <p:nvPr>
            <p:ph type="sldNum" sz="quarter" idx="4"/>
          </p:nvPr>
        </p:nvSpPr>
        <p:spPr>
          <a:xfrm>
            <a:off x="3742920" y="11248560"/>
            <a:ext cx="1582919"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fld id="{8142A35B-1F0C-4349-971C-C28D5D5B6866}"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5400" b="1" i="0" u="none" strike="noStrike" baseline="0">
          <a:ln>
            <a:noFill/>
          </a:ln>
          <a:solidFill>
            <a:srgbClr val="FFFFFF"/>
          </a:solidFill>
          <a:latin typeface="Calibri" pitchFamily="34"/>
          <a:ea typeface="Arial Unicode MS" pitchFamily="2"/>
          <a:cs typeface="Arial Unicode MS" pitchFamily="2"/>
        </a:defRPr>
      </a:lvl1pPr>
    </p:titleStyle>
    <p:bodyStyle>
      <a:lvl1pPr marL="342720" marR="0" indent="-342720" algn="l" rtl="0" hangingPunct="0">
        <a:lnSpc>
          <a:spcPct val="112000"/>
        </a:lnSpc>
        <a:spcBef>
          <a:spcPts val="0"/>
        </a:spcBef>
        <a:spcAft>
          <a:spcPts val="1412"/>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2500" b="0" i="0" u="none" strike="noStrike" baseline="0">
          <a:ln>
            <a:noFill/>
          </a:ln>
          <a:solidFill>
            <a:srgbClr val="000000"/>
          </a:solidFill>
          <a:latin typeface="Myriad Pro"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ihandform 1"/>
          <p:cNvSpPr/>
          <p:nvPr/>
        </p:nvSpPr>
        <p:spPr>
          <a:xfrm>
            <a:off x="0" y="1440"/>
            <a:ext cx="10693440" cy="75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blipFill>
            <a:blip r:embed="rId13"/>
            <a:stretch>
              <a:fillRect/>
            </a:stretch>
          </a:blipFill>
          <a:ln>
            <a:noFill/>
            <a:prstDash val="solid"/>
          </a:ln>
        </p:spPr>
        <p:txBody>
          <a:bodyPr vert="horz" wrap="square" lIns="90000" tIns="60840" rIns="90000" bIns="45000" anchor="ctr" anchorCtr="1" compatLnSpc="1">
            <a:noAutofit/>
          </a:bodyPr>
          <a:lstStyle/>
          <a:p>
            <a:pPr marL="0" marR="0" lvl="0" indent="0" algn="ct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000000"/>
                </a:solidFill>
                <a:latin typeface="Arial" pitchFamily="18"/>
                <a:ea typeface="Arial Unicode MS" pitchFamily="2"/>
                <a:cs typeface="Arial Unicode MS" pitchFamily="2"/>
              </a:rPr>
              <a:t>      </a:t>
            </a:r>
          </a:p>
        </p:txBody>
      </p:sp>
      <p:sp>
        <p:nvSpPr>
          <p:cNvPr id="3" name="Titelplatzhalter 2"/>
          <p:cNvSpPr txBox="1">
            <a:spLocks noGrp="1"/>
          </p:cNvSpPr>
          <p:nvPr>
            <p:ph type="title"/>
          </p:nvPr>
        </p:nvSpPr>
        <p:spPr>
          <a:xfrm>
            <a:off x="863279" y="1547640"/>
            <a:ext cx="9070920" cy="502200"/>
          </a:xfrm>
          <a:prstGeom prst="rect">
            <a:avLst/>
          </a:prstGeom>
          <a:noFill/>
          <a:ln>
            <a:noFill/>
          </a:ln>
        </p:spPr>
        <p:txBody>
          <a:bodyPr vert="horz" lIns="0" tIns="0" rIns="0" bIns="0" anchor="ctr" anchorCtr="0" compatLnSpc="1"/>
          <a:lstStyle/>
          <a:p>
            <a:endParaRPr lang="de-DE"/>
          </a:p>
        </p:txBody>
      </p:sp>
      <p:sp>
        <p:nvSpPr>
          <p:cNvPr id="4" name="Textplatzhalter 3"/>
          <p:cNvSpPr txBox="1">
            <a:spLocks noGrp="1"/>
          </p:cNvSpPr>
          <p:nvPr>
            <p:ph type="body" idx="1"/>
          </p:nvPr>
        </p:nvSpPr>
        <p:spPr>
          <a:xfrm>
            <a:off x="863639" y="2344680"/>
            <a:ext cx="9183600" cy="4384800"/>
          </a:xfrm>
          <a:prstGeom prst="rect">
            <a:avLst/>
          </a:prstGeom>
          <a:noFill/>
          <a:ln>
            <a:noFill/>
          </a:ln>
        </p:spPr>
        <p:txBody>
          <a:bodyPr vert="horz" lIns="0" tIns="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txBox="1">
            <a:spLocks noGrp="1"/>
          </p:cNvSpPr>
          <p:nvPr>
            <p:ph type="dt" sz="half" idx="2"/>
          </p:nvPr>
        </p:nvSpPr>
        <p:spPr>
          <a:xfrm>
            <a:off x="460439" y="10512360"/>
            <a:ext cx="2489040" cy="519479"/>
          </a:xfrm>
          <a:prstGeom prst="rect">
            <a:avLst/>
          </a:prstGeom>
          <a:noFill/>
          <a:ln>
            <a:noFill/>
          </a:ln>
        </p:spPr>
        <p:txBody>
          <a:bodyPr wrap="square" lIns="0" tIns="0" rIns="0" bIns="0" anchor="t" anchorCtr="0">
            <a:noAutofit/>
          </a:bodyPr>
          <a:lstStyle>
            <a:lvl1pPr marL="0" marR="0" lvl="0" indent="0"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6" name="Fußzeilenplatzhalter 5"/>
          <p:cNvSpPr txBox="1">
            <a:spLocks noGrp="1"/>
          </p:cNvSpPr>
          <p:nvPr>
            <p:ph type="ftr" sz="quarter" idx="3"/>
          </p:nvPr>
        </p:nvSpPr>
        <p:spPr>
          <a:xfrm>
            <a:off x="3311640" y="10566360"/>
            <a:ext cx="3387600" cy="519479"/>
          </a:xfrm>
          <a:prstGeom prst="rect">
            <a:avLst/>
          </a:prstGeom>
          <a:noFill/>
          <a:ln>
            <a:noFill/>
          </a:ln>
        </p:spPr>
        <p:txBody>
          <a:bodyPr wrap="square" lIns="0" tIns="0" rIns="0" bIns="0" anchor="t" anchorCtr="0">
            <a:noAutofit/>
          </a:bodyPr>
          <a:lstStyle>
            <a:lvl1pPr marL="0" marR="0" lvl="0" indent="0" algn="ct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7" name="Foliennummernplatzhalter 6"/>
          <p:cNvSpPr txBox="1">
            <a:spLocks noGrp="1"/>
          </p:cNvSpPr>
          <p:nvPr>
            <p:ph type="sldNum" sz="quarter" idx="4"/>
          </p:nvPr>
        </p:nvSpPr>
        <p:spPr>
          <a:xfrm>
            <a:off x="7373519" y="10639440"/>
            <a:ext cx="2489400" cy="519479"/>
          </a:xfrm>
          <a:prstGeom prst="rect">
            <a:avLst/>
          </a:prstGeom>
          <a:noFill/>
          <a:ln>
            <a:noFill/>
          </a:ln>
        </p:spPr>
        <p:txBody>
          <a:bodyPr wrap="square" lIns="0" tIns="0" rIns="0" bIns="0" anchor="t" anchorCtr="0">
            <a:noAutofit/>
          </a:bodyPr>
          <a:lstStyle>
            <a:lvl1pPr marL="0" marR="0" lvl="0" indent="0" algn="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fld id="{4BC6FD9D-F73E-4720-9466-B55E2C8FF077}" type="slidenum">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0">
        <a:lnSpc>
          <a:spcPct val="11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2500" b="1" i="0" u="none" strike="noStrike" kern="1200" baseline="0">
          <a:ln>
            <a:noFill/>
          </a:ln>
          <a:solidFill>
            <a:srgbClr val="000000"/>
          </a:solidFill>
          <a:latin typeface="Calibri" pitchFamily="34"/>
        </a:defRPr>
      </a:lvl1pPr>
    </p:titleStyle>
    <p:bodyStyle>
      <a:lvl1pPr marL="342720" marR="0" indent="-342720" algn="l" rtl="0" hangingPunct="0">
        <a:lnSpc>
          <a:spcPct val="11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2300" b="0" i="0" u="none" strike="noStrike" kern="1200" baseline="0">
          <a:ln>
            <a:noFill/>
          </a:ln>
          <a:solidFill>
            <a:srgbClr val="000000"/>
          </a:solidFill>
          <a:latin typeface="Calibri"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0" y="1440"/>
            <a:ext cx="10691640" cy="7560000"/>
          </a:xfrm>
          <a:prstGeom prst="rect">
            <a:avLst/>
          </a:prstGeom>
          <a:noFill/>
          <a:ln>
            <a:noFill/>
          </a:ln>
        </p:spPr>
      </p:pic>
      <p:sp>
        <p:nvSpPr>
          <p:cNvPr id="3" name="Titelplatzhalter 2"/>
          <p:cNvSpPr txBox="1">
            <a:spLocks noGrp="1"/>
          </p:cNvSpPr>
          <p:nvPr>
            <p:ph type="title"/>
          </p:nvPr>
        </p:nvSpPr>
        <p:spPr>
          <a:xfrm>
            <a:off x="936720" y="1007999"/>
            <a:ext cx="8997840" cy="2446920"/>
          </a:xfrm>
          <a:prstGeom prst="rect">
            <a:avLst/>
          </a:prstGeom>
          <a:noFill/>
          <a:ln>
            <a:noFill/>
          </a:ln>
        </p:spPr>
        <p:txBody>
          <a:bodyPr vert="horz" lIns="0" tIns="0" rIns="0" bIns="0" anchor="ctr" anchorCtr="0" compatLnSpc="1"/>
          <a:lstStyle/>
          <a:p>
            <a:endParaRPr lang="de-DE"/>
          </a:p>
        </p:txBody>
      </p:sp>
      <p:sp>
        <p:nvSpPr>
          <p:cNvPr id="4" name="Textplatzhalter 3"/>
          <p:cNvSpPr txBox="1">
            <a:spLocks noGrp="1"/>
          </p:cNvSpPr>
          <p:nvPr>
            <p:ph type="body" idx="1"/>
          </p:nvPr>
        </p:nvSpPr>
        <p:spPr>
          <a:xfrm>
            <a:off x="19798920" y="10799280"/>
            <a:ext cx="1582919" cy="36028079"/>
          </a:xfrm>
          <a:prstGeom prst="rect">
            <a:avLst/>
          </a:prstGeom>
          <a:noFill/>
          <a:ln>
            <a:noFill/>
          </a:ln>
        </p:spPr>
        <p:txBody>
          <a:bodyPr vert="horz" lIns="0" tIns="2808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txBox="1">
            <a:spLocks noGrp="1"/>
          </p:cNvSpPr>
          <p:nvPr>
            <p:ph type="dt" sz="half" idx="2"/>
          </p:nvPr>
        </p:nvSpPr>
        <p:spPr>
          <a:xfrm>
            <a:off x="604440" y="10512360"/>
            <a:ext cx="2489400" cy="519479"/>
          </a:xfrm>
          <a:prstGeom prst="rect">
            <a:avLst/>
          </a:prstGeom>
          <a:noFill/>
          <a:ln>
            <a:noFill/>
          </a:ln>
        </p:spPr>
        <p:txBody>
          <a:bodyPr wrap="square" lIns="0" tIns="0" rIns="0" bIns="0" anchor="t" anchorCtr="0">
            <a:noAutofit/>
          </a:bodyPr>
          <a:lstStyle>
            <a:lvl1pPr marL="0" marR="0" lvl="0" indent="0"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6" name="Fußzeilenplatzhalter 5"/>
          <p:cNvSpPr txBox="1">
            <a:spLocks noGrp="1"/>
          </p:cNvSpPr>
          <p:nvPr>
            <p:ph type="ftr" sz="quarter" idx="3"/>
          </p:nvPr>
        </p:nvSpPr>
        <p:spPr>
          <a:xfrm>
            <a:off x="3384720" y="10495080"/>
            <a:ext cx="3387600" cy="519479"/>
          </a:xfrm>
          <a:prstGeom prst="rect">
            <a:avLst/>
          </a:prstGeom>
          <a:noFill/>
          <a:ln>
            <a:noFill/>
          </a:ln>
        </p:spPr>
        <p:txBody>
          <a:bodyPr wrap="square" lIns="0" tIns="0" rIns="0" bIns="0" anchor="t" anchorCtr="0">
            <a:noAutofit/>
          </a:bodyPr>
          <a:lstStyle>
            <a:lvl1pPr marL="0" marR="0" lvl="0" indent="0" algn="ct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7" name="Foliennummernplatzhalter 6"/>
          <p:cNvSpPr txBox="1">
            <a:spLocks noGrp="1"/>
          </p:cNvSpPr>
          <p:nvPr>
            <p:ph type="sldNum" sz="quarter" idx="4"/>
          </p:nvPr>
        </p:nvSpPr>
        <p:spPr>
          <a:xfrm>
            <a:off x="6982920" y="10350360"/>
            <a:ext cx="2489400" cy="519479"/>
          </a:xfrm>
          <a:prstGeom prst="rect">
            <a:avLst/>
          </a:prstGeom>
          <a:noFill/>
          <a:ln>
            <a:noFill/>
          </a:ln>
        </p:spPr>
        <p:txBody>
          <a:bodyPr wrap="square" lIns="0" tIns="0" rIns="0" bIns="0" anchor="t" anchorCtr="0">
            <a:noAutofit/>
          </a:bodyPr>
          <a:lstStyle>
            <a:lvl1pPr marL="0" marR="0" lvl="0" indent="0" algn="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fld id="{1D2A70F9-6E6F-49CB-A7FE-F15898A2DF62}" type="slidenum">
              <a:t>‹Nr.›</a:t>
            </a:fld>
            <a:endParaRPr lang="de-DE"/>
          </a:p>
        </p:txBody>
      </p:sp>
      <p:sp>
        <p:nvSpPr>
          <p:cNvPr id="8" name="Freihandform 7"/>
          <p:cNvSpPr/>
          <p:nvPr/>
        </p:nvSpPr>
        <p:spPr>
          <a:xfrm>
            <a:off x="755639" y="5219640"/>
            <a:ext cx="6408720" cy="520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i="0" u="none" strike="noStrike" baseline="0">
                <a:ln>
                  <a:noFill/>
                </a:ln>
                <a:solidFill>
                  <a:srgbClr val="404040"/>
                </a:solidFill>
                <a:latin typeface="Calibri" pitchFamily="34"/>
                <a:ea typeface="Arial Unicode MS" pitchFamily="2"/>
                <a:cs typeface="Arial Unicode MS" pitchFamily="2"/>
              </a:rPr>
              <a:t>Kinder- und Jugendring Sachsen e.V.</a:t>
            </a:r>
          </a:p>
        </p:txBody>
      </p:sp>
      <p:sp>
        <p:nvSpPr>
          <p:cNvPr id="9" name="Freihandform 8"/>
          <p:cNvSpPr/>
          <p:nvPr/>
        </p:nvSpPr>
        <p:spPr>
          <a:xfrm>
            <a:off x="755639" y="5759280"/>
            <a:ext cx="2663640" cy="771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Saydaer Straße 3</a:t>
            </a:r>
          </a:p>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01257 Dresden</a:t>
            </a:r>
          </a:p>
        </p:txBody>
      </p:sp>
      <p:sp>
        <p:nvSpPr>
          <p:cNvPr id="10" name="Freihandform 9"/>
          <p:cNvSpPr/>
          <p:nvPr/>
        </p:nvSpPr>
        <p:spPr>
          <a:xfrm>
            <a:off x="3203280" y="5759280"/>
            <a:ext cx="3168720" cy="771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Fon: +49 (351) 316790</a:t>
            </a:r>
          </a:p>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info@kjrs.de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0">
        <a:lnSpc>
          <a:spcPct val="11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5400" b="1" i="0" u="none" strike="noStrike" kern="1200" baseline="0">
          <a:ln>
            <a:noFill/>
          </a:ln>
          <a:solidFill>
            <a:srgbClr val="FFFFFF"/>
          </a:solidFill>
          <a:latin typeface="Calibri" pitchFamily="34"/>
        </a:defRPr>
      </a:lvl1pPr>
    </p:titleStyle>
    <p:bodyStyle>
      <a:lvl1pPr marL="342720" marR="0" indent="-342720" algn="l" rtl="0" hangingPunct="0">
        <a:lnSpc>
          <a:spcPct val="93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3200" b="0" i="0" u="none" strike="noStrike" kern="1200" baseline="0">
          <a:ln>
            <a:noFill/>
          </a:ln>
          <a:solidFill>
            <a:srgbClr val="000000"/>
          </a:solidFill>
          <a:latin typeface="Arial"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5A0B085D-5D65-4694-BD01-19ED656DCF0B}" type="datetimeFigureOut">
              <a:rPr lang="de-DE" smtClean="0"/>
              <a:t>02.09.2021</a:t>
            </a:fld>
            <a:endParaRPr lang="de-DE"/>
          </a:p>
        </p:txBody>
      </p:sp>
      <p:sp>
        <p:nvSpPr>
          <p:cNvPr id="5" name="Fußzeilenplatzhalt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85F9FBD6-7AF2-456D-A615-860EB3A5F34A}" type="slidenum">
              <a:rPr lang="de-DE" smtClean="0"/>
              <a:t>‹Nr.›</a:t>
            </a:fld>
            <a:endParaRPr lang="de-DE"/>
          </a:p>
        </p:txBody>
      </p:sp>
    </p:spTree>
    <p:extLst>
      <p:ext uri="{BB962C8B-B14F-4D97-AF65-F5344CB8AC3E}">
        <p14:creationId xmlns:p14="http://schemas.microsoft.com/office/powerpoint/2010/main" val="4235133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43.png"/><Relationship Id="rId4" Type="http://schemas.openxmlformats.org/officeDocument/2006/relationships/image" Target="../media/image2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45.png"/><Relationship Id="rId4" Type="http://schemas.openxmlformats.org/officeDocument/2006/relationships/image" Target="../media/image27.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47.png"/><Relationship Id="rId4" Type="http://schemas.openxmlformats.org/officeDocument/2006/relationships/image" Target="../media/image27.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49.png"/><Relationship Id="rId4" Type="http://schemas.openxmlformats.org/officeDocument/2006/relationships/image" Target="../media/image27.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51.png"/><Relationship Id="rId4" Type="http://schemas.openxmlformats.org/officeDocument/2006/relationships/image" Target="../media/image27.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53.png"/><Relationship Id="rId5" Type="http://schemas.openxmlformats.org/officeDocument/2006/relationships/image" Target="../media/image28.png"/><Relationship Id="rId10" Type="http://schemas.openxmlformats.org/officeDocument/2006/relationships/image" Target="../media/image35.jpeg"/><Relationship Id="rId4" Type="http://schemas.openxmlformats.org/officeDocument/2006/relationships/image" Target="../media/image27.pn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56.png"/><Relationship Id="rId4" Type="http://schemas.openxmlformats.org/officeDocument/2006/relationships/image" Target="../media/image27.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58.png"/><Relationship Id="rId4" Type="http://schemas.openxmlformats.org/officeDocument/2006/relationships/image" Target="../media/image27.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5.jpeg"/><Relationship Id="rId5" Type="http://schemas.openxmlformats.org/officeDocument/2006/relationships/image" Target="../media/image28.png"/><Relationship Id="rId10" Type="http://schemas.openxmlformats.org/officeDocument/2006/relationships/image" Target="../media/image60.png"/><Relationship Id="rId4" Type="http://schemas.openxmlformats.org/officeDocument/2006/relationships/image" Target="../media/image27.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15861" y="664030"/>
            <a:ext cx="5675952" cy="3331028"/>
          </a:xfrm>
        </p:spPr>
        <p:txBody>
          <a:bodyPr/>
          <a:lstStyle/>
          <a:p>
            <a:r>
              <a:rPr lang="de-DE" sz="3600" dirty="0" smtClean="0"/>
              <a:t>U18 – Bildungsmodul 2 </a:t>
            </a:r>
            <a:br>
              <a:rPr lang="de-DE" sz="3600" dirty="0" smtClean="0"/>
            </a:br>
            <a:r>
              <a:rPr lang="de-DE" sz="3600" i="1" dirty="0" smtClean="0"/>
              <a:t>Bundespolitik: </a:t>
            </a:r>
            <a:r>
              <a:rPr lang="de-DE" sz="3600" i="1" dirty="0"/>
              <a:t>Was hat das mit mir zu tun</a:t>
            </a:r>
            <a:r>
              <a:rPr lang="de-DE" sz="3600" dirty="0"/>
              <a:t>?</a:t>
            </a:r>
            <a:r>
              <a:rPr lang="de-DE" dirty="0" smtClean="0"/>
              <a:t/>
            </a:r>
            <a:br>
              <a:rPr lang="de-DE" dirty="0" smtClean="0"/>
            </a:br>
            <a:endParaRPr lang="de-DE" sz="28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3885"/>
            <a:ext cx="4147457" cy="4147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noProof="0" dirty="0" smtClean="0">
                <a:solidFill>
                  <a:srgbClr val="FFFFFF"/>
                </a:solidFill>
                <a:latin typeface="Calibri" pitchFamily="34"/>
                <a:ea typeface="Arial" pitchFamily="18"/>
                <a:cs typeface="Arial" pitchFamily="18"/>
              </a:rPr>
              <a:t>Wahlprogramme</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8" name="Textfeld 7"/>
          <p:cNvSpPr txBox="1"/>
          <p:nvPr/>
        </p:nvSpPr>
        <p:spPr>
          <a:xfrm>
            <a:off x="640659" y="2461607"/>
            <a:ext cx="9481931" cy="2123658"/>
          </a:xfrm>
          <a:prstGeom prst="rect">
            <a:avLst/>
          </a:prstGeom>
          <a:noFill/>
        </p:spPr>
        <p:txBody>
          <a:bodyPr wrap="square" rtlCol="0">
            <a:spAutoFit/>
          </a:bodyPr>
          <a:lstStyle/>
          <a:p>
            <a:r>
              <a:rPr lang="de-DE" sz="4400" dirty="0">
                <a:solidFill>
                  <a:srgbClr val="E4036F"/>
                </a:solidFill>
                <a:latin typeface="Calibri" panose="020F0502020204030204" pitchFamily="34" charset="0"/>
                <a:ea typeface="Calibri" panose="020F0502020204030204" pitchFamily="34" charset="0"/>
                <a:cs typeface="Times New Roman" panose="02020603050405020304" pitchFamily="18" charset="0"/>
              </a:rPr>
              <a:t>Was sagen </a:t>
            </a:r>
            <a:r>
              <a:rPr lang="de-DE" sz="4400" dirty="0" smtClean="0">
                <a:solidFill>
                  <a:srgbClr val="E4036F"/>
                </a:solidFill>
                <a:latin typeface="Calibri" panose="020F0502020204030204" pitchFamily="34" charset="0"/>
                <a:ea typeface="Calibri" panose="020F0502020204030204" pitchFamily="34" charset="0"/>
                <a:cs typeface="Times New Roman" panose="02020603050405020304" pitchFamily="18" charset="0"/>
              </a:rPr>
              <a:t>eigentlich die verschiedenen Parteien </a:t>
            </a:r>
            <a:r>
              <a:rPr lang="de-DE" sz="4400" dirty="0">
                <a:solidFill>
                  <a:srgbClr val="E4036F"/>
                </a:solidFill>
                <a:latin typeface="Calibri" panose="020F0502020204030204" pitchFamily="34" charset="0"/>
                <a:ea typeface="Calibri" panose="020F0502020204030204" pitchFamily="34" charset="0"/>
                <a:cs typeface="Times New Roman" panose="02020603050405020304" pitchFamily="18" charset="0"/>
              </a:rPr>
              <a:t>zu Themen, die für Kinder und </a:t>
            </a:r>
            <a:r>
              <a:rPr lang="de-DE" sz="4400" dirty="0" smtClean="0">
                <a:solidFill>
                  <a:srgbClr val="E4036F"/>
                </a:solidFill>
                <a:latin typeface="Calibri" panose="020F0502020204030204" pitchFamily="34" charset="0"/>
                <a:ea typeface="Calibri" panose="020F0502020204030204" pitchFamily="34" charset="0"/>
                <a:cs typeface="Times New Roman" panose="02020603050405020304" pitchFamily="18" charset="0"/>
              </a:rPr>
              <a:t>Jugendliche </a:t>
            </a:r>
            <a:r>
              <a:rPr lang="de-DE" sz="4400" dirty="0">
                <a:solidFill>
                  <a:srgbClr val="E4036F"/>
                </a:solidFill>
                <a:latin typeface="Calibri" panose="020F0502020204030204" pitchFamily="34" charset="0"/>
                <a:ea typeface="Calibri" panose="020F0502020204030204" pitchFamily="34" charset="0"/>
                <a:cs typeface="Times New Roman" panose="02020603050405020304" pitchFamily="18" charset="0"/>
              </a:rPr>
              <a:t>interessant sind? </a:t>
            </a:r>
          </a:p>
        </p:txBody>
      </p:sp>
    </p:spTree>
    <p:extLst>
      <p:ext uri="{BB962C8B-B14F-4D97-AF65-F5344CB8AC3E}">
        <p14:creationId xmlns:p14="http://schemas.microsoft.com/office/powerpoint/2010/main" val="306775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Wie kann der </a:t>
            </a:r>
            <a:r>
              <a:rPr lang="de-DE" sz="1579" b="1" dirty="0">
                <a:solidFill>
                  <a:prstClr val="black"/>
                </a:solidFill>
                <a:latin typeface="Calibri" panose="020F0502020204030204"/>
              </a:rPr>
              <a:t>Zustand unserer Schulen </a:t>
            </a:r>
            <a:r>
              <a:rPr lang="de-DE" sz="1579" b="1" dirty="0">
                <a:solidFill>
                  <a:prstClr val="white"/>
                </a:solidFill>
                <a:latin typeface="Calibri" panose="020F0502020204030204"/>
              </a:rPr>
              <a:t>verbessert und können die Klassen verkleinert werden?</a:t>
            </a:r>
            <a:endParaRPr lang="de-DE" sz="1579" dirty="0">
              <a:solidFill>
                <a:prstClr val="white"/>
              </a:solidFill>
              <a:latin typeface="Calibri" panose="020F0502020204030204"/>
            </a:endParaRPr>
          </a:p>
        </p:txBody>
      </p:sp>
      <p:sp>
        <p:nvSpPr>
          <p:cNvPr id="6" name="Abgerundete rechteckige Legende 5"/>
          <p:cNvSpPr/>
          <p:nvPr/>
        </p:nvSpPr>
        <p:spPr>
          <a:xfrm>
            <a:off x="3085033" y="1024150"/>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702" dirty="0">
              <a:solidFill>
                <a:srgbClr val="007A82"/>
              </a:solidFill>
              <a:latin typeface="Calibri" panose="020F0502020204030204"/>
            </a:endParaRPr>
          </a:p>
          <a:p>
            <a:pPr algn="just" defTabSz="801929"/>
            <a:endParaRPr lang="de-DE" sz="702" dirty="0">
              <a:solidFill>
                <a:srgbClr val="007A82"/>
              </a:solidFill>
              <a:latin typeface="Calibri" panose="020F0502020204030204"/>
            </a:endParaRPr>
          </a:p>
          <a:p>
            <a:pPr algn="just" defTabSz="801929"/>
            <a:endParaRPr lang="de-DE" sz="702" dirty="0">
              <a:solidFill>
                <a:srgbClr val="007A82"/>
              </a:solidFill>
              <a:latin typeface="Calibri" panose="020F0502020204030204" pitchFamily="34" charset="0"/>
              <a:cs typeface="Calibri" panose="020F0502020204030204" pitchFamily="34" charset="0"/>
            </a:endParaRPr>
          </a:p>
          <a:p>
            <a:pPr algn="just" defTabSz="801929"/>
            <a:endParaRPr lang="de-DE" sz="702" dirty="0">
              <a:solidFill>
                <a:srgbClr val="007A82"/>
              </a:solidFill>
              <a:latin typeface="Calibri" panose="020F0502020204030204" pitchFamily="34" charset="0"/>
              <a:cs typeface="Calibri" panose="020F0502020204030204" pitchFamily="34" charset="0"/>
            </a:endParaRPr>
          </a:p>
          <a:p>
            <a:pPr algn="just" defTabSz="801929"/>
            <a:r>
              <a:rPr lang="de-DE" sz="614" dirty="0">
                <a:solidFill>
                  <a:prstClr val="black"/>
                </a:solidFill>
                <a:latin typeface="Calibri" panose="020F0502020204030204" pitchFamily="34" charset="0"/>
                <a:cs typeface="Calibri" panose="020F0502020204030204" pitchFamily="34" charset="0"/>
              </a:rPr>
              <a:t>Möglichst gute Chancen für jedes Kind und jeden jungen Menschen sind das Ziel von CDU und CSU.</a:t>
            </a:r>
          </a:p>
          <a:p>
            <a:pPr algn="just" defTabSz="801929"/>
            <a:endParaRPr lang="de-DE" sz="614" dirty="0">
              <a:solidFill>
                <a:prstClr val="black"/>
              </a:solidFill>
              <a:latin typeface="Calibri" panose="020F0502020204030204" pitchFamily="34" charset="0"/>
              <a:cs typeface="Calibri" panose="020F0502020204030204" pitchFamily="34" charset="0"/>
            </a:endParaRPr>
          </a:p>
          <a:p>
            <a:pPr algn="just" defTabSz="801929"/>
            <a:r>
              <a:rPr lang="de-DE" sz="614" dirty="0">
                <a:solidFill>
                  <a:prstClr val="black"/>
                </a:solidFill>
                <a:latin typeface="Calibri" panose="020F0502020204030204" pitchFamily="34" charset="0"/>
                <a:cs typeface="Calibri" panose="020F0502020204030204" pitchFamily="34" charset="0"/>
              </a:rPr>
              <a:t>Für die Bildungspolitik sind grundsätzlich die Bundesländer zuständig, die zusammen mit den Kommunen viel Geld in Bildung investieren. Zusätzlich hat auch der Bund - z. B. mit dem Digitalpakt Schule - unterstützt. </a:t>
            </a:r>
          </a:p>
          <a:p>
            <a:pPr algn="just" defTabSz="801929"/>
            <a:r>
              <a:rPr lang="de-DE" sz="614" dirty="0">
                <a:solidFill>
                  <a:prstClr val="black"/>
                </a:solidFill>
                <a:latin typeface="Calibri" panose="020F0502020204030204" pitchFamily="34" charset="0"/>
                <a:cs typeface="Calibri" panose="020F0502020204030204" pitchFamily="34" charset="0"/>
              </a:rPr>
              <a:t>Um die Lehr- und Lernbedingungen an den Schulen zu verbessern, werden zusätzliche Lehrkräfte benötigt. Die Bundesländer wollen da-her in den nächsten Jahren mehr Lehrerinnen und Lehrer in den Grundschulen und in der Sekundarstufe I einstellen.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Schulen durch gezielte Investitionen des Bundes voran-bringen. Denn wir wollen Schulen, in die Kinder und Jugendliche, aber auch Erzieher*innen und Lehrer*innen gerne gehen, egal ob auf dem Land oder in der Stadt, ob in ärmeren oder reicheren Vierteln.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Schulen sollen attraktive Orte sein. Dafür brauchen sie nicht nur schnelles Internet und saubere Toiletten, sondern auch zeitgemäße Raumkonzepte mit Platz für inklusive Lernformen. </a:t>
            </a:r>
            <a:r>
              <a:rPr lang="de-DE" sz="614" dirty="0" err="1">
                <a:solidFill>
                  <a:prstClr val="black"/>
                </a:solidFill>
                <a:latin typeface="Calibri" panose="020F0502020204030204"/>
              </a:rPr>
              <a:t>Multiprofessio</a:t>
            </a:r>
            <a:r>
              <a:rPr lang="de-DE" sz="614" dirty="0">
                <a:solidFill>
                  <a:prstClr val="black"/>
                </a:solidFill>
                <a:latin typeface="Calibri" panose="020F0502020204030204"/>
              </a:rPr>
              <a:t>- </a:t>
            </a:r>
            <a:r>
              <a:rPr lang="de-DE" sz="614" dirty="0" err="1">
                <a:solidFill>
                  <a:prstClr val="black"/>
                </a:solidFill>
                <a:latin typeface="Calibri" panose="020F0502020204030204"/>
              </a:rPr>
              <a:t>nelle</a:t>
            </a:r>
            <a:r>
              <a:rPr lang="de-DE" sz="614" dirty="0">
                <a:solidFill>
                  <a:prstClr val="black"/>
                </a:solidFill>
                <a:latin typeface="Calibri" panose="020F0502020204030204"/>
              </a:rPr>
              <a:t> Teams sollen Kindern bestmögliche Unterstützung bieten und kleine Klassen ermöglichen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wollen mehr Geld für Bildung ausgeben. Daher </a:t>
            </a:r>
          </a:p>
          <a:p>
            <a:pPr algn="just" defTabSz="801929"/>
            <a:r>
              <a:rPr lang="de-DE" sz="614" dirty="0">
                <a:solidFill>
                  <a:prstClr val="black"/>
                </a:solidFill>
                <a:latin typeface="Calibri" panose="020F0502020204030204"/>
              </a:rPr>
              <a:t>fordern wir, einen Prozentpunkt des bestehenden Mehrwertsteuer-aufkommens zusätzlich in Bildung zu investieren – das sind rund 2,5 Milliarden Euro.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Darüber hinaus wollen wir die Autonomie der Schulen stärken und ihnen mehr Gestaltungsfreiheiten geben. Jede Schule soll ein </a:t>
            </a:r>
            <a:r>
              <a:rPr lang="de-DE" sz="614" dirty="0" err="1">
                <a:solidFill>
                  <a:prstClr val="black"/>
                </a:solidFill>
                <a:latin typeface="Calibri" panose="020F0502020204030204"/>
              </a:rPr>
              <a:t>eige-nes</a:t>
            </a:r>
            <a:r>
              <a:rPr lang="de-DE" sz="614" dirty="0">
                <a:solidFill>
                  <a:prstClr val="black"/>
                </a:solidFill>
                <a:latin typeface="Calibri" panose="020F0502020204030204"/>
              </a:rPr>
              <a:t> Budget erhalten, über dessen Verwendung sie autonom </a:t>
            </a:r>
            <a:r>
              <a:rPr lang="de-DE" sz="614" dirty="0" err="1">
                <a:solidFill>
                  <a:prstClr val="black"/>
                </a:solidFill>
                <a:latin typeface="Calibri" panose="020F0502020204030204"/>
              </a:rPr>
              <a:t>ent</a:t>
            </a:r>
            <a:r>
              <a:rPr lang="de-DE" sz="614" dirty="0">
                <a:solidFill>
                  <a:prstClr val="black"/>
                </a:solidFill>
                <a:latin typeface="Calibri" panose="020F0502020204030204"/>
              </a:rPr>
              <a:t>-scheidet. Auch Personalentscheidungen und die Auswahl der Lehr-mittel trifft die Schule vor Ort.</a:t>
            </a:r>
          </a:p>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a typeface="Times New Roman" panose="02020603050405020304" pitchFamily="18" charset="0"/>
            </a:endParaRPr>
          </a:p>
          <a:p>
            <a:pPr algn="just" defTabSz="801929"/>
            <a:r>
              <a:rPr lang="de-DE" sz="614" dirty="0">
                <a:solidFill>
                  <a:prstClr val="black"/>
                </a:solidFill>
                <a:latin typeface="Calibri" panose="020F0502020204030204"/>
                <a:ea typeface="Times New Roman" panose="02020603050405020304" pitchFamily="18" charset="0"/>
              </a:rPr>
              <a:t>Schulen brauchen gute pädagogische Fachkräfte und Räume, die Neugier wecken, Lust aufs Lernen machen und Platz für </a:t>
            </a:r>
            <a:r>
              <a:rPr lang="de-DE" sz="614" dirty="0" err="1">
                <a:solidFill>
                  <a:prstClr val="black"/>
                </a:solidFill>
                <a:latin typeface="Calibri" panose="020F0502020204030204"/>
                <a:ea typeface="Times New Roman" panose="02020603050405020304" pitchFamily="18" charset="0"/>
              </a:rPr>
              <a:t>Mitgestal-tung</a:t>
            </a:r>
            <a:r>
              <a:rPr lang="de-DE" sz="614" dirty="0">
                <a:solidFill>
                  <a:prstClr val="black"/>
                </a:solidFill>
                <a:latin typeface="Calibri" panose="020F0502020204030204"/>
                <a:ea typeface="Times New Roman" panose="02020603050405020304" pitchFamily="18" charset="0"/>
              </a:rPr>
              <a:t> und Ausprobieren bieten. Viele Schulen müssen zudem drin-</a:t>
            </a:r>
            <a:r>
              <a:rPr lang="de-DE" sz="614" dirty="0" err="1">
                <a:solidFill>
                  <a:prstClr val="black"/>
                </a:solidFill>
                <a:latin typeface="Calibri" panose="020F0502020204030204"/>
                <a:ea typeface="Times New Roman" panose="02020603050405020304" pitchFamily="18" charset="0"/>
              </a:rPr>
              <a:t>gend</a:t>
            </a:r>
            <a:r>
              <a:rPr lang="de-DE" sz="614" dirty="0">
                <a:solidFill>
                  <a:prstClr val="black"/>
                </a:solidFill>
                <a:latin typeface="Calibri" panose="020F0502020204030204"/>
                <a:ea typeface="Times New Roman" panose="02020603050405020304" pitchFamily="18" charset="0"/>
              </a:rPr>
              <a:t> saniert werden. Dafür muss mehr Geld in die Schulgebäude, Ausstattung und Lehrkräfte investiert werden. Dazu müssen Bund, Länder und Kommunen in der Bildung zusammenarbeiten können. Das ist derzeit nur eingeschränkt möglich. </a:t>
            </a:r>
          </a:p>
          <a:p>
            <a:pPr algn="just" defTabSz="801929"/>
            <a:endParaRPr lang="de-DE" sz="614" dirty="0">
              <a:solidFill>
                <a:prstClr val="black"/>
              </a:solidFill>
              <a:latin typeface="Calibri" panose="020F0502020204030204"/>
              <a:ea typeface="Times New Roman" panose="02020603050405020304" pitchFamily="18" charset="0"/>
            </a:endParaRPr>
          </a:p>
          <a:p>
            <a:pPr algn="just" defTabSz="801929"/>
            <a:r>
              <a:rPr lang="de-DE" sz="614" dirty="0">
                <a:solidFill>
                  <a:prstClr val="black"/>
                </a:solidFill>
                <a:latin typeface="Calibri" panose="020F0502020204030204"/>
                <a:ea typeface="Times New Roman" panose="02020603050405020304" pitchFamily="18" charset="0"/>
              </a:rPr>
              <a:t>Deshalb wollen wir Bildung als Gemeinschaftsaufgabe im </a:t>
            </a:r>
            <a:r>
              <a:rPr lang="de-DE" sz="614" dirty="0" err="1">
                <a:solidFill>
                  <a:prstClr val="black"/>
                </a:solidFill>
                <a:latin typeface="Calibri" panose="020F0502020204030204"/>
                <a:ea typeface="Times New Roman" panose="02020603050405020304" pitchFamily="18" charset="0"/>
              </a:rPr>
              <a:t>Grundge</a:t>
            </a:r>
            <a:r>
              <a:rPr lang="de-DE" sz="614" dirty="0">
                <a:solidFill>
                  <a:prstClr val="black"/>
                </a:solidFill>
                <a:latin typeface="Calibri" panose="020F0502020204030204"/>
                <a:ea typeface="Times New Roman" panose="02020603050405020304" pitchFamily="18" charset="0"/>
              </a:rPr>
              <a:t>-setz verankern. Dann kann der Bund Schulbildung mitfinanzieren.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Seit Beginn der Corona- Pandemie sorgen wir uns um die Situation der Schüler*innen. Wir haben schon 1,5 Milliarden Euro für die Aus-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stattung</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 des digitalen Lernens auf den Weg gebracht. Mit einem Modernisierungsprogramm wollen wir die Sanierung von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Schulgebäu</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-den ermöglichen, wie auch die Garantie geben, dass jede Schule an schnelles Internet angeschlossen ist. Kleine Klassen sind besser zum Lernen. Hierfür braucht es genug Lehrer*innen und Klassenzimmer.</a:t>
            </a:r>
          </a:p>
          <a:p>
            <a:pPr algn="just"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Auch hierfür ist es gut, dass durch die SPD der Bund die Länder jetzt unterstützen darf.</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Die Verantwortung in der Bildungspolitik ist auf mehrere politischen Ebenen verteilt. Die Bürgermeister sind für den konkreten Zustand der Gebäude in ihren Kommunen zuständig und die Landesregierun-gen verantworten die Schulpolitik an sich – so auch z.B.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Klassengrö-ßen</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  Da die Regierungen immer mehr Geld für die Folgen der sog. Klimaschutz- und der Migrationspolitik ausgeben, muss sie an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ande-rer</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 Stelle sparen. Dies geschieht auf Kosten der Bildung. </a:t>
            </a:r>
          </a:p>
          <a:p>
            <a:pPr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Die logische Fortsetzung dieser Fehlentscheidungen sind auch in der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Coronapandemie</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 zu beobachten.</a:t>
            </a:r>
          </a:p>
          <a:p>
            <a:pPr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flipH="1">
            <a:off x="8588815" y="4256191"/>
            <a:ext cx="1957366" cy="1957366"/>
          </a:xfrm>
          <a:prstGeom prst="rect">
            <a:avLst/>
          </a:prstGeom>
        </p:spPr>
      </p:pic>
      <p:pic>
        <p:nvPicPr>
          <p:cNvPr id="3" name="Grafik 2"/>
          <p:cNvPicPr>
            <a:picLocks noChangeAspect="1"/>
          </p:cNvPicPr>
          <p:nvPr/>
        </p:nvPicPr>
        <p:blipFill>
          <a:blip r:embed="rId10"/>
          <a:stretch>
            <a:fillRect/>
          </a:stretch>
        </p:blipFill>
        <p:spPr>
          <a:xfrm>
            <a:off x="234225" y="4447518"/>
            <a:ext cx="1662142" cy="2472669"/>
          </a:xfrm>
          <a:prstGeom prst="rect">
            <a:avLst/>
          </a:prstGeom>
        </p:spPr>
      </p:pic>
      <p:pic>
        <p:nvPicPr>
          <p:cNvPr id="4" name="Grafik 3"/>
          <p:cNvPicPr>
            <a:picLocks noChangeAspect="1"/>
          </p:cNvPicPr>
          <p:nvPr/>
        </p:nvPicPr>
        <p:blipFill>
          <a:blip r:embed="rId11"/>
          <a:stretch>
            <a:fillRect/>
          </a:stretch>
        </p:blipFill>
        <p:spPr>
          <a:xfrm rot="16200000">
            <a:off x="9099908" y="829339"/>
            <a:ext cx="1879635" cy="2213570"/>
          </a:xfrm>
          <a:prstGeom prst="rect">
            <a:avLst/>
          </a:prstGeom>
        </p:spPr>
      </p:pic>
      <p:pic>
        <p:nvPicPr>
          <p:cNvPr id="23" name="Grafik 22"/>
          <p:cNvPicPr>
            <a:picLocks noChangeAspect="1"/>
          </p:cNvPicPr>
          <p:nvPr/>
        </p:nvPicPr>
        <p:blipFill>
          <a:blip r:embed="rId1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257124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a:solidFill>
                  <a:prstClr val="white"/>
                </a:solidFill>
                <a:latin typeface="Calibri" panose="020F0502020204030204"/>
              </a:rPr>
              <a:t>Wie kann die </a:t>
            </a:r>
          </a:p>
          <a:p>
            <a:pPr algn="ctr" defTabSz="801929"/>
            <a:r>
              <a:rPr lang="de-DE" sz="1579" b="1">
                <a:solidFill>
                  <a:prstClr val="black"/>
                </a:solidFill>
                <a:latin typeface="Calibri" panose="020F0502020204030204"/>
              </a:rPr>
              <a:t>Geschlechtergerechtig-keit</a:t>
            </a:r>
          </a:p>
          <a:p>
            <a:pPr algn="ctr" defTabSz="801929"/>
            <a:r>
              <a:rPr lang="de-DE" sz="1579" b="1">
                <a:solidFill>
                  <a:prstClr val="white"/>
                </a:solidFill>
                <a:latin typeface="Calibri" panose="020F0502020204030204"/>
              </a:rPr>
              <a:t>erreicht werden?</a:t>
            </a:r>
            <a:endParaRPr lang="de-DE" sz="1579" b="1" dirty="0">
              <a:solidFill>
                <a:prstClr val="white"/>
              </a:solidFill>
              <a:latin typeface="Calibri" panose="020F0502020204030204"/>
            </a:endParaRPr>
          </a:p>
        </p:txBody>
      </p:sp>
      <p:sp>
        <p:nvSpPr>
          <p:cNvPr id="6" name="Abgerundete rechteckige Legende 5"/>
          <p:cNvSpPr/>
          <p:nvPr/>
        </p:nvSpPr>
        <p:spPr>
          <a:xfrm>
            <a:off x="3085033" y="1000841"/>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Unser Ziel ist eine Gesellschaft, in der alle unabhängig vom Ge-schlecht selbstbestimmt leben und auch Frauen überall </a:t>
            </a:r>
            <a:r>
              <a:rPr lang="de-DE" sz="614" dirty="0" err="1">
                <a:solidFill>
                  <a:prstClr val="black"/>
                </a:solidFill>
                <a:latin typeface="Calibri" panose="020F0502020204030204"/>
              </a:rPr>
              <a:t>gleichbe-rechtigt</a:t>
            </a:r>
            <a:r>
              <a:rPr lang="de-DE" sz="614" dirty="0">
                <a:solidFill>
                  <a:prstClr val="black"/>
                </a:solidFill>
                <a:latin typeface="Calibri" panose="020F0502020204030204"/>
              </a:rPr>
              <a:t> mitgestalten können – von der Arbeitswelt bis in die </a:t>
            </a:r>
            <a:r>
              <a:rPr lang="de-DE" sz="614" dirty="0" err="1">
                <a:solidFill>
                  <a:prstClr val="black"/>
                </a:solidFill>
                <a:latin typeface="Calibri" panose="020F0502020204030204"/>
              </a:rPr>
              <a:t>Parla-mente</a:t>
            </a:r>
            <a:r>
              <a:rPr lang="de-DE" sz="614" dirty="0">
                <a:solidFill>
                  <a:prstClr val="black"/>
                </a:solidFill>
                <a:latin typeface="Calibri" panose="020F0502020204030204"/>
              </a:rPr>
              <a:t>.</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Geschlechtergerechtigkeit denken wir als Querschnittsaufgabe. Um mehr Gleichberechtigung zu erreichen, wollen wir u.a. einen Gender-Check für Maßnahmen &amp; Gesetze einführen, die neu geschaffene Bundesstiftung Gleichstellung zu einer effektiven Institution aus-bauen und mit Quoten den Frauenanteil in Führungspositionen und Entscheidungsgremien erhöhen.</a:t>
            </a:r>
            <a:endParaRPr lang="de-DE" sz="614" dirty="0">
              <a:solidFill>
                <a:prstClr val="white"/>
              </a:solidFill>
              <a:latin typeface="Calibri" panose="020F0502020204030204"/>
            </a:endParaRP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a typeface="Calibri" panose="020F0502020204030204" pitchFamily="34" charset="0"/>
              <a:cs typeface="Times New Roman" panose="02020603050405020304" pitchFamily="18" charset="0"/>
            </a:endParaRPr>
          </a:p>
          <a:p>
            <a:pPr algn="just" defTabSz="801929"/>
            <a:endParaRPr lang="de-DE" sz="614" dirty="0">
              <a:solidFill>
                <a:prstClr val="black"/>
              </a:solidFill>
              <a:latin typeface="Calibri" panose="020F0502020204030204"/>
              <a:ea typeface="Calibri" panose="020F0502020204030204" pitchFamily="34" charset="0"/>
              <a:cs typeface="Times New Roman" panose="02020603050405020304" pitchFamily="18" charset="0"/>
            </a:endParaRPr>
          </a:p>
          <a:p>
            <a:pPr algn="just" defTabSz="801929"/>
            <a:endParaRPr lang="de-DE" sz="614" dirty="0">
              <a:solidFill>
                <a:prstClr val="black"/>
              </a:solidFill>
              <a:latin typeface="Calibri" panose="020F0502020204030204"/>
              <a:ea typeface="Calibri" panose="020F0502020204030204" pitchFamily="34" charset="0"/>
              <a:cs typeface="Times New Roman" panose="02020603050405020304" pitchFamily="18" charset="0"/>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Selbstverwirklichung muss für alle Menschen möglich sein – </a:t>
            </a:r>
            <a:r>
              <a:rPr lang="de-DE" sz="614" dirty="0" err="1">
                <a:solidFill>
                  <a:prstClr val="black"/>
                </a:solidFill>
                <a:latin typeface="Calibri" panose="020F0502020204030204"/>
              </a:rPr>
              <a:t>unab</a:t>
            </a:r>
            <a:r>
              <a:rPr lang="de-DE" sz="614" dirty="0">
                <a:solidFill>
                  <a:prstClr val="black"/>
                </a:solidFill>
                <a:latin typeface="Calibri" panose="020F0502020204030204"/>
              </a:rPr>
              <a:t>-hängig vom Geschlecht. Die Realität sieht leider viel zu oft anders aus.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dass alle Eltern frei entscheiden können, welches Ar-</a:t>
            </a:r>
            <a:r>
              <a:rPr lang="de-DE" sz="614" dirty="0" err="1">
                <a:solidFill>
                  <a:prstClr val="black"/>
                </a:solidFill>
                <a:latin typeface="Calibri" panose="020F0502020204030204"/>
              </a:rPr>
              <a:t>beitsmodell</a:t>
            </a:r>
            <a:r>
              <a:rPr lang="de-DE" sz="614" dirty="0">
                <a:solidFill>
                  <a:prstClr val="black"/>
                </a:solidFill>
                <a:latin typeface="Calibri" panose="020F0502020204030204"/>
              </a:rPr>
              <a:t> sie wählen. Damit Väter und Mütter Beruf und Familie besser vereinbaren können, wollen wir flexible Angebote zur Kin-</a:t>
            </a:r>
            <a:r>
              <a:rPr lang="de-DE" sz="614" dirty="0" err="1">
                <a:solidFill>
                  <a:prstClr val="black"/>
                </a:solidFill>
                <a:latin typeface="Calibri" panose="020F0502020204030204"/>
              </a:rPr>
              <a:t>derbetreuung</a:t>
            </a:r>
            <a:r>
              <a:rPr lang="de-DE" sz="614" dirty="0">
                <a:solidFill>
                  <a:prstClr val="black"/>
                </a:solidFill>
                <a:latin typeface="Calibri" panose="020F0502020204030204"/>
              </a:rPr>
              <a:t> fördern.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fordern außerdem gleiche Bezahlung für gleiche und </a:t>
            </a:r>
            <a:r>
              <a:rPr lang="de-DE" sz="614" dirty="0" err="1">
                <a:solidFill>
                  <a:prstClr val="black"/>
                </a:solidFill>
                <a:latin typeface="Calibri" panose="020F0502020204030204"/>
              </a:rPr>
              <a:t>gleichwerti-ge</a:t>
            </a:r>
            <a:r>
              <a:rPr lang="de-DE" sz="614" dirty="0">
                <a:solidFill>
                  <a:prstClr val="black"/>
                </a:solidFill>
                <a:latin typeface="Calibri" panose="020F0502020204030204"/>
              </a:rPr>
              <a:t> Leistung von Frauen und Männern. Ebenso setzen wir uns für mehr Frauen in Führungspositionen ein.</a:t>
            </a:r>
          </a:p>
          <a:p>
            <a:pPr algn="just" defTabSz="801929"/>
            <a:endParaRPr lang="de-DE" sz="614" dirty="0">
              <a:solidFill>
                <a:prstClr val="black"/>
              </a:solidFill>
              <a:latin typeface="Calibri" panose="020F0502020204030204"/>
            </a:endParaRP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LINKE. setzt sich für eine geschlechtergerechte Gesellschaft ein. Dafür schlagen wir ein Bündel sehr unterschiedlicher Maßnahmen vor. Wir wollen einen höheren Mindestlohn von 13 Euro pro Stunde. Denn es sind vor allem Frauen, die zu niedrigen Löhnen arbeiten.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dass Menschen ihre Aufgaben in der Familie, Pflege und Beruf besser miteinander vereinbaren können. Dafür müssen die Ar- </a:t>
            </a:r>
            <a:r>
              <a:rPr lang="de-DE" sz="614" dirty="0" err="1">
                <a:solidFill>
                  <a:prstClr val="black"/>
                </a:solidFill>
                <a:latin typeface="Calibri" panose="020F0502020204030204"/>
              </a:rPr>
              <a:t>beitszeiten</a:t>
            </a:r>
            <a:r>
              <a:rPr lang="de-DE" sz="614" dirty="0">
                <a:solidFill>
                  <a:prstClr val="black"/>
                </a:solidFill>
                <a:latin typeface="Calibri" panose="020F0502020204030204"/>
              </a:rPr>
              <a:t> sinken. Im Bundestag sollten Frauen und Männer gleich  vertreten sein.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Deshalb kandidieren bei uns zu 50 Prozent Frauen.</a:t>
            </a:r>
          </a:p>
        </p:txBody>
      </p:sp>
      <p:sp>
        <p:nvSpPr>
          <p:cNvPr id="20" name="Abgerundete rechteckige Legende 19"/>
          <p:cNvSpPr/>
          <p:nvPr/>
        </p:nvSpPr>
        <p:spPr>
          <a:xfrm>
            <a:off x="6331158" y="97877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Wir wollen die Gleichstellung von Frauen und Männern bis 2030 erreichen. Dazu werden wir die Gleichstellungsstrategie der Bundes-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regierung</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 zu einem verbindlichen Fahrplan weiterentwickeln.</a:t>
            </a:r>
          </a:p>
          <a:p>
            <a:pPr algn="just"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Wir sorgen dafür, dass Frauen in allen Parlamenten in gleichem Maße an politischen Entscheidungen beteiligt sind. Zudem wollen wir, dass Frauen den gleichen Lohn für die gleiche und gleichwertige Arbeit bekommen, wie Männer. Zudem sollen an der Spitze von Unter- nehmen und in den Führungsebenen genauso viele Frauen wie Männer vertreten sein.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 Grundgesetz (GG) schützt alle Menschen in Deutschland vor Diskriminierung (Art. 3). Es herrscht keine </a:t>
            </a:r>
            <a:r>
              <a:rPr lang="de-DE" sz="614" dirty="0" err="1">
                <a:solidFill>
                  <a:prstClr val="black"/>
                </a:solidFill>
                <a:latin typeface="Calibri" panose="020F0502020204030204"/>
              </a:rPr>
              <a:t>Geschlechterungerechtig-keit</a:t>
            </a:r>
            <a:r>
              <a:rPr lang="de-DE" sz="614" dirty="0">
                <a:solidFill>
                  <a:prstClr val="black"/>
                </a:solidFill>
                <a:latin typeface="Calibri" panose="020F0502020204030204"/>
              </a:rPr>
              <a:t> in Deutschland vor.</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 Es gibt eine politische Bewegung, die die Idee der </a:t>
            </a:r>
            <a:r>
              <a:rPr lang="de-DE" sz="614" dirty="0" err="1">
                <a:solidFill>
                  <a:prstClr val="black"/>
                </a:solidFill>
                <a:latin typeface="Calibri" panose="020F0502020204030204"/>
              </a:rPr>
              <a:t>Gleichberechti-gung</a:t>
            </a:r>
            <a:r>
              <a:rPr lang="de-DE" sz="614" dirty="0">
                <a:solidFill>
                  <a:prstClr val="black"/>
                </a:solidFill>
                <a:latin typeface="Calibri" panose="020F0502020204030204"/>
              </a:rPr>
              <a:t> zu einer extremistische Form der Identitätspolitik verformt hat, bei der die Errungenschaften unserer offenen Gesellschaft und ihrer durch das GG geschützten Rechte wieder abgeschafft werden sollen.</a:t>
            </a:r>
          </a:p>
          <a:p>
            <a:pPr algn="just" defTabSz="801929"/>
            <a:r>
              <a:rPr lang="de-DE" sz="614" dirty="0">
                <a:solidFill>
                  <a:prstClr val="black"/>
                </a:solidFill>
                <a:latin typeface="Calibri" panose="020F0502020204030204"/>
              </a:rPr>
              <a:t> </a:t>
            </a:r>
          </a:p>
          <a:p>
            <a:pPr algn="just" defTabSz="801929"/>
            <a:r>
              <a:rPr lang="de-DE" sz="614" dirty="0">
                <a:solidFill>
                  <a:prstClr val="black"/>
                </a:solidFill>
                <a:latin typeface="Calibri" panose="020F0502020204030204"/>
              </a:rPr>
              <a:t>Sie möchten die Menschen wieder nach Eigenschaften sortieren und dadurch diskriminieren. Das lehnt die AfD ab.</a:t>
            </a:r>
          </a:p>
          <a:p>
            <a:pPr algn="just" defTabSz="801929"/>
            <a:endParaRPr lang="de-DE" sz="526" dirty="0">
              <a:solidFill>
                <a:prstClr val="black"/>
              </a:solidFill>
              <a:latin typeface="Calibri" panose="020F0502020204030204"/>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sp>
        <p:nvSpPr>
          <p:cNvPr id="74" name="Textfeld 73">
            <a:extLst>
              <a:ext uri="{FF2B5EF4-FFF2-40B4-BE49-F238E27FC236}">
                <a16:creationId xmlns:a16="http://schemas.microsoft.com/office/drawing/2014/main" id="{9E569506-8C23-4837-8691-244BB95B9F51}"/>
              </a:ext>
            </a:extLst>
          </p:cNvPr>
          <p:cNvSpPr txBox="1"/>
          <p:nvPr/>
        </p:nvSpPr>
        <p:spPr>
          <a:xfrm>
            <a:off x="3200861" y="1362405"/>
            <a:ext cx="2265328" cy="1037463"/>
          </a:xfrm>
          <a:prstGeom prst="rect">
            <a:avLst/>
          </a:prstGeom>
          <a:noFill/>
        </p:spPr>
        <p:txBody>
          <a:bodyPr wrap="square">
            <a:spAutoFit/>
          </a:bodyPr>
          <a:lstStyle/>
          <a:p>
            <a:pPr algn="just" defTabSz="801929"/>
            <a:r>
              <a:rPr lang="de-DE" sz="614" dirty="0">
                <a:solidFill>
                  <a:prstClr val="black"/>
                </a:solidFill>
                <a:latin typeface="Calibri" panose="020F0502020204030204" pitchFamily="34" charset="0"/>
                <a:cs typeface="Calibri" panose="020F0502020204030204" pitchFamily="34" charset="0"/>
              </a:rPr>
              <a:t>Geschlechtergerechtigkeit kann u. a. durch gleiche Chancen von Frauen und Männern im Beruf erreicht werden. Ein wichtiger Schritt war hier das Gesetz für die gleichberechtigte Teilhabe an Führungspositionen in der Privatwirtschaft und im öffentlichen Dienst. </a:t>
            </a:r>
          </a:p>
          <a:p>
            <a:pPr algn="just" defTabSz="801929"/>
            <a:r>
              <a:rPr lang="de-DE" sz="614" dirty="0">
                <a:solidFill>
                  <a:prstClr val="black"/>
                </a:solidFill>
                <a:latin typeface="Calibri" panose="020F0502020204030204" pitchFamily="34" charset="0"/>
                <a:cs typeface="Calibri" panose="020F0502020204030204" pitchFamily="34" charset="0"/>
              </a:rPr>
              <a:t>CDU und CSU setzen sich für mehr Familienfreundlichkeit auch in Führungspositionen ein. </a:t>
            </a:r>
          </a:p>
          <a:p>
            <a:pPr algn="just" defTabSz="801929"/>
            <a:r>
              <a:rPr lang="de-DE" sz="614" dirty="0">
                <a:solidFill>
                  <a:prstClr val="black"/>
                </a:solidFill>
                <a:latin typeface="Calibri" panose="020F0502020204030204" pitchFamily="34" charset="0"/>
                <a:cs typeface="Calibri" panose="020F0502020204030204" pitchFamily="34" charset="0"/>
              </a:rPr>
              <a:t>Wir gehen die Unterschiede in der Altersvorsorge von Männern und Frauen genauso an wie die nicht akzeptablen Lohn- und </a:t>
            </a:r>
            <a:r>
              <a:rPr lang="de-DE" sz="614" dirty="0" err="1">
                <a:solidFill>
                  <a:prstClr val="black"/>
                </a:solidFill>
                <a:latin typeface="Calibri" panose="020F0502020204030204" pitchFamily="34" charset="0"/>
                <a:cs typeface="Calibri" panose="020F0502020204030204" pitchFamily="34" charset="0"/>
              </a:rPr>
              <a:t>Ge</a:t>
            </a:r>
            <a:r>
              <a:rPr lang="de-DE" sz="614" dirty="0">
                <a:solidFill>
                  <a:prstClr val="black"/>
                </a:solidFill>
                <a:latin typeface="Calibri" panose="020F0502020204030204" pitchFamily="34" charset="0"/>
                <a:cs typeface="Calibri" panose="020F0502020204030204" pitchFamily="34" charset="0"/>
              </a:rPr>
              <a:t>- </a:t>
            </a:r>
            <a:r>
              <a:rPr lang="de-DE" sz="614" dirty="0" err="1">
                <a:solidFill>
                  <a:prstClr val="black"/>
                </a:solidFill>
                <a:latin typeface="Calibri" panose="020F0502020204030204" pitchFamily="34" charset="0"/>
                <a:cs typeface="Calibri" panose="020F0502020204030204" pitchFamily="34" charset="0"/>
              </a:rPr>
              <a:t>haltsunterschiede</a:t>
            </a:r>
            <a:r>
              <a:rPr lang="de-DE" sz="614" dirty="0">
                <a:solidFill>
                  <a:prstClr val="black"/>
                </a:solidFill>
                <a:latin typeface="Calibri" panose="020F0502020204030204" pitchFamily="34" charset="0"/>
                <a:cs typeface="Calibri" panose="020F0502020204030204" pitchFamily="34" charset="0"/>
              </a:rPr>
              <a:t> bei gleicher Arbeit.</a:t>
            </a:r>
          </a:p>
        </p:txBody>
      </p:sp>
      <p:pic>
        <p:nvPicPr>
          <p:cNvPr id="2" name="Grafik 1"/>
          <p:cNvPicPr>
            <a:picLocks noChangeAspect="1"/>
          </p:cNvPicPr>
          <p:nvPr/>
        </p:nvPicPr>
        <p:blipFill>
          <a:blip r:embed="rId9"/>
          <a:stretch>
            <a:fillRect/>
          </a:stretch>
        </p:blipFill>
        <p:spPr>
          <a:xfrm>
            <a:off x="298773" y="4501772"/>
            <a:ext cx="1318644" cy="1708184"/>
          </a:xfrm>
          <a:prstGeom prst="rect">
            <a:avLst/>
          </a:prstGeom>
        </p:spPr>
      </p:pic>
      <p:pic>
        <p:nvPicPr>
          <p:cNvPr id="3" name="Grafik 2"/>
          <p:cNvPicPr>
            <a:picLocks noChangeAspect="1"/>
          </p:cNvPicPr>
          <p:nvPr/>
        </p:nvPicPr>
        <p:blipFill>
          <a:blip r:embed="rId10"/>
          <a:stretch>
            <a:fillRect/>
          </a:stretch>
        </p:blipFill>
        <p:spPr>
          <a:xfrm flipH="1">
            <a:off x="8197665" y="4175195"/>
            <a:ext cx="1673797" cy="2755885"/>
          </a:xfrm>
          <a:prstGeom prst="rect">
            <a:avLst/>
          </a:prstGeom>
        </p:spPr>
      </p:pic>
      <p:pic>
        <p:nvPicPr>
          <p:cNvPr id="27" name="Grafik 2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4120715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a:solidFill>
                  <a:prstClr val="white"/>
                </a:solidFill>
                <a:latin typeface="Calibri" panose="020F0502020204030204"/>
              </a:rPr>
              <a:t>Was tun, damit Kinder &amp; Jugendliche mehr </a:t>
            </a:r>
            <a:r>
              <a:rPr lang="de-DE" sz="1579" b="1">
                <a:solidFill>
                  <a:prstClr val="black"/>
                </a:solidFill>
                <a:latin typeface="Calibri" panose="020F0502020204030204"/>
              </a:rPr>
              <a:t>Freude am Lernen </a:t>
            </a:r>
            <a:r>
              <a:rPr lang="de-DE" sz="1579" b="1">
                <a:solidFill>
                  <a:prstClr val="white"/>
                </a:solidFill>
                <a:latin typeface="Calibri" panose="020F0502020204030204"/>
              </a:rPr>
              <a:t>haben?</a:t>
            </a:r>
            <a:endParaRPr lang="de-DE" sz="1579" b="1" dirty="0">
              <a:solidFill>
                <a:prstClr val="white"/>
              </a:solidFill>
              <a:latin typeface="Calibri" panose="020F0502020204030204"/>
            </a:endParaRP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Der Unterricht und das Lernen müssen so gestaltet sein, dass Kinder und Jugendliche neugierig werden und Lust am Lernen haben.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Schülerinnen und Schüler sollen nicht nur für gute Noten in Klassen-arbeiten gelobt werden, sondern auch, wenn sie sich besonders an-strengen. Wichtig ist ein abwechslungsreicher Unterricht, bei dem zum Beispiel auch Lern-Apps verwendet werden.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Zeit mit Freunden, für den Sport, fürs Musikmachen oder andere Freizeitaktivitäten sind ebenso wichtig für die Lernfreude.</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sind davon überzeugt, dass Schulen Zeit, und Kinder individuelle Förderung statt Druck brauchen.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Schulen sollen starke Orte der Bildung, der Begegnung und der </a:t>
            </a:r>
            <a:r>
              <a:rPr lang="de-DE" sz="614" dirty="0" err="1">
                <a:solidFill>
                  <a:prstClr val="black"/>
                </a:solidFill>
                <a:latin typeface="Calibri" panose="020F0502020204030204"/>
              </a:rPr>
              <a:t>Inspi</a:t>
            </a:r>
            <a:r>
              <a:rPr lang="de-DE" sz="614" dirty="0">
                <a:solidFill>
                  <a:prstClr val="black"/>
                </a:solidFill>
                <a:latin typeface="Calibri" panose="020F0502020204030204"/>
              </a:rPr>
              <a:t>- </a:t>
            </a:r>
            <a:r>
              <a:rPr lang="de-DE" sz="614" dirty="0" err="1">
                <a:solidFill>
                  <a:prstClr val="black"/>
                </a:solidFill>
                <a:latin typeface="Calibri" panose="020F0502020204030204"/>
              </a:rPr>
              <a:t>ration</a:t>
            </a:r>
            <a:r>
              <a:rPr lang="de-DE" sz="614" dirty="0">
                <a:solidFill>
                  <a:prstClr val="black"/>
                </a:solidFill>
                <a:latin typeface="Calibri" panose="020F0502020204030204"/>
              </a:rPr>
              <a:t> sein. Dafür brauchen sie motivierte Fachkräfte, gut </a:t>
            </a:r>
            <a:r>
              <a:rPr lang="de-DE" sz="614" dirty="0" err="1">
                <a:solidFill>
                  <a:prstClr val="black"/>
                </a:solidFill>
                <a:latin typeface="Calibri" panose="020F0502020204030204"/>
              </a:rPr>
              <a:t>ausgestat</a:t>
            </a:r>
            <a:r>
              <a:rPr lang="de-DE" sz="614" dirty="0">
                <a:solidFill>
                  <a:prstClr val="black"/>
                </a:solidFill>
                <a:latin typeface="Calibri" panose="020F0502020204030204"/>
              </a:rPr>
              <a:t>- </a:t>
            </a:r>
            <a:r>
              <a:rPr lang="de-DE" sz="614" dirty="0" err="1">
                <a:solidFill>
                  <a:prstClr val="black"/>
                </a:solidFill>
                <a:latin typeface="Calibri" panose="020F0502020204030204"/>
              </a:rPr>
              <a:t>tete</a:t>
            </a:r>
            <a:r>
              <a:rPr lang="de-DE" sz="614" dirty="0">
                <a:solidFill>
                  <a:prstClr val="black"/>
                </a:solidFill>
                <a:latin typeface="Calibri" panose="020F0502020204030204"/>
              </a:rPr>
              <a:t> barrierefreie Räume, Zeit für gemeinsames Lernen und Spielen, Forschen und Entdecken, gemeinsame kulturelle, soziale und demo- </a:t>
            </a:r>
            <a:r>
              <a:rPr lang="de-DE" sz="614" dirty="0" err="1">
                <a:solidFill>
                  <a:prstClr val="black"/>
                </a:solidFill>
                <a:latin typeface="Calibri" panose="020F0502020204030204"/>
              </a:rPr>
              <a:t>kratische</a:t>
            </a:r>
            <a:r>
              <a:rPr lang="de-DE" sz="614" dirty="0">
                <a:solidFill>
                  <a:prstClr val="black"/>
                </a:solidFill>
                <a:latin typeface="Calibri" panose="020F0502020204030204"/>
              </a:rPr>
              <a:t> Erfahrungen, Sprach- und Bewegungsförderung und </a:t>
            </a:r>
            <a:r>
              <a:rPr lang="de-DE" sz="614" dirty="0" err="1">
                <a:solidFill>
                  <a:prstClr val="black"/>
                </a:solidFill>
                <a:latin typeface="Calibri" panose="020F0502020204030204"/>
              </a:rPr>
              <a:t>Betreu</a:t>
            </a:r>
            <a:r>
              <a:rPr lang="de-DE" sz="614" dirty="0">
                <a:solidFill>
                  <a:prstClr val="black"/>
                </a:solidFill>
                <a:latin typeface="Calibri" panose="020F0502020204030204"/>
              </a:rPr>
              <a:t>- </a:t>
            </a:r>
            <a:r>
              <a:rPr lang="de-DE" sz="614" dirty="0" err="1">
                <a:solidFill>
                  <a:prstClr val="black"/>
                </a:solidFill>
                <a:latin typeface="Calibri" panose="020F0502020204030204"/>
              </a:rPr>
              <a:t>ung</a:t>
            </a:r>
            <a:r>
              <a:rPr lang="de-DE" sz="614" dirty="0">
                <a:solidFill>
                  <a:prstClr val="black"/>
                </a:solidFill>
                <a:latin typeface="Calibri" panose="020F0502020204030204"/>
              </a:rPr>
              <a:t>. Darum wollen wir in eine bessere Lernumgebung und höhere Bildungsqualität investieren.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fordern </a:t>
            </a:r>
            <a:r>
              <a:rPr lang="de-DE" sz="614" dirty="0" err="1">
                <a:solidFill>
                  <a:prstClr val="black"/>
                </a:solidFill>
                <a:latin typeface="Calibri" panose="020F0502020204030204"/>
              </a:rPr>
              <a:t>MakerSpaces</a:t>
            </a:r>
            <a:r>
              <a:rPr lang="de-DE" sz="614" dirty="0">
                <a:solidFill>
                  <a:prstClr val="black"/>
                </a:solidFill>
                <a:latin typeface="Calibri" panose="020F0502020204030204"/>
              </a:rPr>
              <a:t> an Schulen: </a:t>
            </a:r>
            <a:r>
              <a:rPr lang="de-DE" sz="614" dirty="0" err="1">
                <a:solidFill>
                  <a:prstClr val="black"/>
                </a:solidFill>
                <a:latin typeface="Calibri" panose="020F0502020204030204"/>
              </a:rPr>
              <a:t>Kreativzo-nen</a:t>
            </a:r>
            <a:r>
              <a:rPr lang="de-DE" sz="614" dirty="0">
                <a:solidFill>
                  <a:prstClr val="black"/>
                </a:solidFill>
                <a:latin typeface="Calibri" panose="020F0502020204030204"/>
              </a:rPr>
              <a:t>, in denen digitale Medien eine zentrale Rolle spielen. Durch experimentelles Lernen wollen wir die Kreativität und Eigenständig-</a:t>
            </a:r>
            <a:r>
              <a:rPr lang="de-DE" sz="614" dirty="0" err="1">
                <a:solidFill>
                  <a:prstClr val="black"/>
                </a:solidFill>
                <a:latin typeface="Calibri" panose="020F0502020204030204"/>
              </a:rPr>
              <a:t>keit</a:t>
            </a:r>
            <a:r>
              <a:rPr lang="de-DE" sz="614" dirty="0">
                <a:solidFill>
                  <a:prstClr val="black"/>
                </a:solidFill>
                <a:latin typeface="Calibri" panose="020F0502020204030204"/>
              </a:rPr>
              <a:t> fördern.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Außerdem finden wir den Einsatz von so genannten </a:t>
            </a:r>
            <a:r>
              <a:rPr lang="de-DE" sz="614" dirty="0" err="1">
                <a:solidFill>
                  <a:prstClr val="black"/>
                </a:solidFill>
                <a:latin typeface="Calibri" panose="020F0502020204030204"/>
              </a:rPr>
              <a:t>Serious</a:t>
            </a:r>
            <a:r>
              <a:rPr lang="de-DE" sz="614" dirty="0">
                <a:solidFill>
                  <a:prstClr val="black"/>
                </a:solidFill>
                <a:latin typeface="Calibri" panose="020F0502020204030204"/>
              </a:rPr>
              <a:t> Games zur Wissensvermittlung in Bildungseinrichtungen sinnvoll. Games können Kinder und Jugendliche beim Lernen individuell und </a:t>
            </a:r>
            <a:r>
              <a:rPr lang="de-DE" sz="614" dirty="0" err="1">
                <a:solidFill>
                  <a:prstClr val="black"/>
                </a:solidFill>
                <a:latin typeface="Calibri" panose="020F0502020204030204"/>
              </a:rPr>
              <a:t>zielge</a:t>
            </a:r>
            <a:r>
              <a:rPr lang="de-DE" sz="614" dirty="0">
                <a:solidFill>
                  <a:prstClr val="black"/>
                </a:solidFill>
                <a:latin typeface="Calibri" panose="020F0502020204030204"/>
              </a:rPr>
              <a:t>-richtet unterstützen – und machen dabei auch Spaß.</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Kinder und Jugendliche sind die meiste Zeit des Tages in der Schule. Daher sollte Lernen Spaß machen. Wir brauchen an Schulen eine neue Lernkultur und mehr Mitbestimmung. Wir wollen allen Jugend-</a:t>
            </a:r>
            <a:r>
              <a:rPr lang="de-DE" sz="614" dirty="0" err="1">
                <a:solidFill>
                  <a:prstClr val="black"/>
                </a:solidFill>
                <a:latin typeface="Calibri" panose="020F0502020204030204"/>
              </a:rPr>
              <a:t>lichen</a:t>
            </a:r>
            <a:r>
              <a:rPr lang="de-DE" sz="614" dirty="0">
                <a:solidFill>
                  <a:prstClr val="black"/>
                </a:solidFill>
                <a:latin typeface="Calibri" panose="020F0502020204030204"/>
              </a:rPr>
              <a:t> eine Ausbildung oder ein Studium ermöglichen.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das Kindergeld auf 302 Euro erhöhen. Die Kommunen wollen wir dabei unterstützen, mehr Angebote der Kinder- und Jugendhilfe, Sportanlagen, Frei- und Hallenbäder, Kultur und </a:t>
            </a:r>
            <a:r>
              <a:rPr lang="de-DE" sz="614" dirty="0" err="1">
                <a:solidFill>
                  <a:prstClr val="black"/>
                </a:solidFill>
                <a:latin typeface="Calibri" panose="020F0502020204030204"/>
              </a:rPr>
              <a:t>Bil-dungseinrichtungen</a:t>
            </a:r>
            <a:r>
              <a:rPr lang="de-DE" sz="614" dirty="0">
                <a:solidFill>
                  <a:prstClr val="black"/>
                </a:solidFill>
                <a:latin typeface="Calibri" panose="020F0502020204030204"/>
              </a:rPr>
              <a:t> zu finanzieren. </a:t>
            </a:r>
            <a:r>
              <a:rPr lang="de-DE" sz="614" dirty="0">
                <a:solidFill>
                  <a:prstClr val="white"/>
                </a:solidFill>
                <a:latin typeface="Calibri" panose="020F0502020204030204"/>
              </a:rPr>
              <a:t>Busse sollen so fahren, wie es gebraucht wird – und nicht nur zweimal am Tag.</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Was Kinder und Jugendliche in der Pandemie geleistet haben, </a:t>
            </a:r>
            <a:r>
              <a:rPr lang="de-DE" sz="614" dirty="0" err="1">
                <a:solidFill>
                  <a:prstClr val="black"/>
                </a:solidFill>
                <a:latin typeface="Calibri" panose="020F0502020204030204"/>
              </a:rPr>
              <a:t>ver</a:t>
            </a:r>
            <a:r>
              <a:rPr lang="de-DE" sz="614" dirty="0">
                <a:solidFill>
                  <a:prstClr val="black"/>
                </a:solidFill>
                <a:latin typeface="Calibri" panose="020F0502020204030204"/>
              </a:rPr>
              <a:t>- dient großen Respekt.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alles dafür tun, die Folgen der Pandemie für </a:t>
            </a:r>
            <a:r>
              <a:rPr lang="de-DE" sz="614" dirty="0" err="1">
                <a:solidFill>
                  <a:prstClr val="black"/>
                </a:solidFill>
                <a:latin typeface="Calibri" panose="020F0502020204030204"/>
              </a:rPr>
              <a:t>Schü-ler</a:t>
            </a:r>
            <a:r>
              <a:rPr lang="de-DE" sz="614" dirty="0">
                <a:solidFill>
                  <a:prstClr val="black"/>
                </a:solidFill>
                <a:latin typeface="Calibri" panose="020F0502020204030204"/>
              </a:rPr>
              <a:t>*innen zu beheben. Aus diesem Grund haben wir ein milliarden-schweres Aufholpaket durchgesetzt.</a:t>
            </a:r>
          </a:p>
          <a:p>
            <a:pPr algn="just" defTabSz="801929"/>
            <a:r>
              <a:rPr lang="de-DE" sz="614" dirty="0">
                <a:solidFill>
                  <a:prstClr val="black"/>
                </a:solidFill>
                <a:latin typeface="Calibri" panose="020F0502020204030204"/>
              </a:rPr>
              <a:t>Doch gerade weil es nicht nur um das Nachholen von </a:t>
            </a:r>
            <a:r>
              <a:rPr lang="de-DE" sz="614" dirty="0" err="1">
                <a:solidFill>
                  <a:prstClr val="black"/>
                </a:solidFill>
                <a:latin typeface="Calibri" panose="020F0502020204030204"/>
              </a:rPr>
              <a:t>Bildungsinhal-ten</a:t>
            </a:r>
            <a:r>
              <a:rPr lang="de-DE" sz="614" dirty="0">
                <a:solidFill>
                  <a:prstClr val="black"/>
                </a:solidFill>
                <a:latin typeface="Calibri" panose="020F0502020204030204"/>
              </a:rPr>
              <a:t> geht, sondern ganz besonders um die Kinder und Jugendlichen selbst, investieren wir eine weitere Milliarde Euro in die </a:t>
            </a:r>
            <a:r>
              <a:rPr lang="de-DE" sz="614" dirty="0" err="1">
                <a:solidFill>
                  <a:prstClr val="black"/>
                </a:solidFill>
                <a:latin typeface="Calibri" panose="020F0502020204030204"/>
              </a:rPr>
              <a:t>außerschuli-sche</a:t>
            </a:r>
            <a:r>
              <a:rPr lang="de-DE" sz="614" dirty="0">
                <a:solidFill>
                  <a:prstClr val="black"/>
                </a:solidFill>
                <a:latin typeface="Calibri" panose="020F0502020204030204"/>
              </a:rPr>
              <a:t> Kinder- und Jugendarbeit, für Begleitpersonal und für die Unterstützung der Familien.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Politik muss der Bildung wieder die Bedeutung einräumen, die sie in der Gesellschaft hat: Sie ist das Fundament unseres </a:t>
            </a:r>
            <a:r>
              <a:rPr lang="de-DE" sz="614" dirty="0" err="1">
                <a:solidFill>
                  <a:prstClr val="black"/>
                </a:solidFill>
                <a:latin typeface="Calibri" panose="020F0502020204030204"/>
              </a:rPr>
              <a:t>Zusammenle-bens</a:t>
            </a:r>
            <a:r>
              <a:rPr lang="de-DE" sz="614" dirty="0">
                <a:solidFill>
                  <a:prstClr val="black"/>
                </a:solidFill>
                <a:latin typeface="Calibri" panose="020F0502020204030204"/>
              </a:rPr>
              <a:t>. Viele Kinder spüren intuitiv, welchen Indoktrinationspraktiken sie ausgesetzt sind. Das hemmt die Lernfreude.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Politik muss wieder Wissens- und Sprachvermittlung in den Vor- </a:t>
            </a:r>
            <a:r>
              <a:rPr lang="de-DE" sz="614" dirty="0" err="1">
                <a:solidFill>
                  <a:prstClr val="black"/>
                </a:solidFill>
                <a:latin typeface="Calibri" panose="020F0502020204030204"/>
              </a:rPr>
              <a:t>dergrund</a:t>
            </a:r>
            <a:r>
              <a:rPr lang="de-DE" sz="614" dirty="0">
                <a:solidFill>
                  <a:prstClr val="black"/>
                </a:solidFill>
                <a:latin typeface="Calibri" panose="020F0502020204030204"/>
              </a:rPr>
              <a:t> stellen. Bildungsgerechtigkeit erfordert aber auch </a:t>
            </a:r>
            <a:r>
              <a:rPr lang="de-DE" sz="614" dirty="0" err="1">
                <a:solidFill>
                  <a:prstClr val="black"/>
                </a:solidFill>
                <a:latin typeface="Calibri" panose="020F0502020204030204"/>
              </a:rPr>
              <a:t>Differen</a:t>
            </a:r>
            <a:r>
              <a:rPr lang="de-DE" sz="614" dirty="0">
                <a:solidFill>
                  <a:prstClr val="black"/>
                </a:solidFill>
                <a:latin typeface="Calibri" panose="020F0502020204030204"/>
              </a:rPr>
              <a:t>- </a:t>
            </a:r>
            <a:r>
              <a:rPr lang="de-DE" sz="614" dirty="0" err="1">
                <a:solidFill>
                  <a:prstClr val="black"/>
                </a:solidFill>
                <a:latin typeface="Calibri" panose="020F0502020204030204"/>
              </a:rPr>
              <a:t>zierung</a:t>
            </a:r>
            <a:r>
              <a:rPr lang="de-DE" sz="614" dirty="0">
                <a:solidFill>
                  <a:prstClr val="black"/>
                </a:solidFill>
                <a:latin typeface="Calibri" panose="020F0502020204030204"/>
              </a:rPr>
              <a:t>, nicht Gleichmacherei. Leistungsunterschiede zwischen den Schülern innerhalb einer Schulform müssen begrenzt bleiben, um </a:t>
            </a:r>
            <a:r>
              <a:rPr lang="de-DE" sz="614" dirty="0" err="1">
                <a:solidFill>
                  <a:prstClr val="black"/>
                </a:solidFill>
                <a:latin typeface="Calibri" panose="020F0502020204030204"/>
              </a:rPr>
              <a:t>op</a:t>
            </a:r>
            <a:r>
              <a:rPr lang="de-DE" sz="614" dirty="0">
                <a:solidFill>
                  <a:prstClr val="black"/>
                </a:solidFill>
                <a:latin typeface="Calibri" panose="020F0502020204030204"/>
              </a:rPr>
              <a:t>- </a:t>
            </a:r>
            <a:r>
              <a:rPr lang="de-DE" sz="614" dirty="0" err="1">
                <a:solidFill>
                  <a:prstClr val="black"/>
                </a:solidFill>
                <a:latin typeface="Calibri" panose="020F0502020204030204"/>
              </a:rPr>
              <a:t>timale</a:t>
            </a:r>
            <a:r>
              <a:rPr lang="de-DE" sz="614" dirty="0">
                <a:solidFill>
                  <a:prstClr val="black"/>
                </a:solidFill>
                <a:latin typeface="Calibri" panose="020F0502020204030204"/>
              </a:rPr>
              <a:t> Lehrergebnisse zu erzielen.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rotWithShape="1">
          <a:blip r:embed="rId9"/>
          <a:srcRect r="3245" b="17773"/>
          <a:stretch/>
        </p:blipFill>
        <p:spPr>
          <a:xfrm>
            <a:off x="8890998" y="3999401"/>
            <a:ext cx="1742344" cy="2202800"/>
          </a:xfrm>
          <a:prstGeom prst="rect">
            <a:avLst/>
          </a:prstGeom>
        </p:spPr>
      </p:pic>
      <p:pic>
        <p:nvPicPr>
          <p:cNvPr id="1026" name="Picture 2" descr="https://dbjr.org/apps/files_sharing/publicpreview/ja4Q9sbinPH3KPg?file=/1.%20Grafikdesign%20Material%20Bundestagswahl%202021/3.%20Figuren%202021/0221_DBJR_Monster_Brain.png&amp;fileId=1574187&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781" y="3579226"/>
            <a:ext cx="2470941" cy="3311297"/>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2687778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Soll das </a:t>
            </a:r>
            <a:r>
              <a:rPr lang="de-DE" sz="1579" b="1" dirty="0">
                <a:solidFill>
                  <a:prstClr val="black"/>
                </a:solidFill>
                <a:latin typeface="Calibri" panose="020F0502020204030204"/>
              </a:rPr>
              <a:t>BAföG </a:t>
            </a:r>
            <a:r>
              <a:rPr lang="de-DE" sz="1579" b="1" dirty="0">
                <a:solidFill>
                  <a:prstClr val="white"/>
                </a:solidFill>
                <a:latin typeface="Calibri" panose="020F0502020204030204"/>
              </a:rPr>
              <a:t>grundsätzlich </a:t>
            </a:r>
            <a:r>
              <a:rPr lang="de-DE" sz="1579" b="1" dirty="0">
                <a:solidFill>
                  <a:prstClr val="black"/>
                </a:solidFill>
                <a:latin typeface="Calibri" panose="020F0502020204030204"/>
              </a:rPr>
              <a:t>elternunabhängig </a:t>
            </a:r>
            <a:r>
              <a:rPr lang="de-DE" sz="1579" b="1" dirty="0">
                <a:solidFill>
                  <a:prstClr val="white"/>
                </a:solidFill>
                <a:latin typeface="Calibri" panose="020F0502020204030204"/>
              </a:rPr>
              <a:t>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CDU und CSU wollen das BAföG flexibilisieren. Es soll besser an die individuelle Situation während der Bildung und Weiterbildung im Lebensverlauf passen. Gleichwohl bleibt das BAföG eine Sozialleis-</a:t>
            </a:r>
            <a:r>
              <a:rPr lang="de-DE" sz="614" dirty="0" err="1">
                <a:solidFill>
                  <a:prstClr val="black"/>
                </a:solidFill>
                <a:latin typeface="Calibri" panose="020F0502020204030204"/>
              </a:rPr>
              <a:t>tung</a:t>
            </a:r>
            <a:r>
              <a:rPr lang="de-DE" sz="614" dirty="0">
                <a:solidFill>
                  <a:prstClr val="black"/>
                </a:solidFill>
                <a:latin typeface="Calibri" panose="020F0502020204030204"/>
              </a:rPr>
              <a:t>.</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 BAföG sollen also nur diejenigen bekommen, die oder deren Eltern kein hohes Einkommen/Vermögen haben.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Daher sind weiterhin Einkommens- und Vermögensprüfungen </a:t>
            </a:r>
            <a:r>
              <a:rPr lang="de-DE" sz="614" dirty="0" err="1">
                <a:solidFill>
                  <a:prstClr val="black"/>
                </a:solidFill>
                <a:latin typeface="Calibri" panose="020F0502020204030204"/>
              </a:rPr>
              <a:t>erfor</a:t>
            </a:r>
            <a:r>
              <a:rPr lang="de-DE" sz="614" dirty="0">
                <a:solidFill>
                  <a:prstClr val="black"/>
                </a:solidFill>
                <a:latin typeface="Calibri" panose="020F0502020204030204"/>
              </a:rPr>
              <a:t>- </a:t>
            </a:r>
            <a:r>
              <a:rPr lang="de-DE" sz="614" dirty="0" err="1">
                <a:solidFill>
                  <a:prstClr val="black"/>
                </a:solidFill>
                <a:latin typeface="Calibri" panose="020F0502020204030204"/>
              </a:rPr>
              <a:t>derlich</a:t>
            </a:r>
            <a:r>
              <a:rPr lang="de-DE" sz="614" dirty="0">
                <a:solidFill>
                  <a:prstClr val="black"/>
                </a:solidFill>
                <a:latin typeface="Calibri" panose="020F0502020204030204"/>
              </a:rPr>
              <a:t>. Dies ist ein Gebot der sozialen Gerechtigkeit.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dass sich jede*r eine Ausbildung oder ein Studium leisten kann, unabhängig vom Einkommen und Vermögen der Eltern.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Dafür wollen wir das BAföG zu einer Grundsicherung für Studierende und Auszubildende umbauen. Sie soll aus einem Garantiebetrag und einem Bedarfszuschuss bestehen, der den Gesamtbetrag im Ver-gleich zum heutigen BAföG substanziell erhöht.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Studierende oder Auszubildende bekommen den Betrag direkt überwiesen. Perspektivisch soll sie elternunabhängig gestaltet sein.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wollen ein elternunabhängiges Baukasten-BAföG einführen.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freie Wahl des Studiums darf nicht länger von der Unterstützung der Eltern abhängen. Studierende sollen zum Kindergeld beziehungs-weise zum Kinderfreibetrag der Eltern zusätzlich einen Sockel-betrag von 200 Euro erhalten.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Bei ehrenamtlichen Engagement oder Nebentätigkeiten soll es zudem einen weiteren Zuschuss in Höhe von 200 Euro geben.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setzen uns für ein rückzahlungsfreies, elternunabhängiges und bedarfsgerechtes BAföG ein.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Bildungsentscheidungen sollen frei von Finanzsorgen oder Vorlieben der Eltern getroffen werden können. Der BAföG-Fördersatz muss regelmäßig und automatisch an die tatsächlichen und steigenden Lebenshaltungs- und Wohnkosten angepasst werden.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die Altersgrenzen beim BAföG abschaffen und die Bezugs-dauer an die reale durchschnittliche Studiendauer anpassen. Ebenso muss die Kopplung des BAföG an Leistungsüberprüfungen abgeschafft werden.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 BAföG ist seit 50 Jahren unser sozialdemokratischer Weg, die freie Entscheidung für Studium und Ausbildung möglich zu machen.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werden das BAföG wieder zu dem Aufstiegsversprechen machen, für das wir es eingeführt haben. Dafür weiten wir die </a:t>
            </a:r>
            <a:r>
              <a:rPr lang="de-DE" sz="614" dirty="0" err="1">
                <a:solidFill>
                  <a:prstClr val="black"/>
                </a:solidFill>
                <a:latin typeface="Calibri" panose="020F0502020204030204"/>
              </a:rPr>
              <a:t>Förderansprü-che</a:t>
            </a:r>
            <a:r>
              <a:rPr lang="de-DE" sz="614" dirty="0">
                <a:solidFill>
                  <a:prstClr val="black"/>
                </a:solidFill>
                <a:latin typeface="Calibri" panose="020F0502020204030204"/>
              </a:rPr>
              <a:t> aus und streben eine schrittweise Rückkehr zum Vollzuschuss an.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 neue Kindergeld wird darüber hinaus eine Basisabsicherung für alle bis zum Alter von 25 Jahren sein und jedem jungen Menschen ausgezahlt. Es macht das BAföG elternunabhängiger.</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BAföG ist in der aktuellen Konzeption eine Sozialleistung. Darum sollen nur diejenigen es bekommen, die es wirklich brauchen.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möchten das BAföG künftig so umbauen, dass besonders leis-</a:t>
            </a:r>
            <a:r>
              <a:rPr lang="de-DE" sz="614" dirty="0" err="1">
                <a:solidFill>
                  <a:prstClr val="black"/>
                </a:solidFill>
                <a:latin typeface="Calibri" panose="020F0502020204030204"/>
              </a:rPr>
              <a:t>tungsstarken</a:t>
            </a:r>
            <a:r>
              <a:rPr lang="de-DE" sz="614" dirty="0">
                <a:solidFill>
                  <a:prstClr val="black"/>
                </a:solidFill>
                <a:latin typeface="Calibri" panose="020F0502020204030204"/>
              </a:rPr>
              <a:t> Studenten das Darlehen bis zu 100 % erlassen wird. Bei Kindererziehung während des Studiums oder bei gesellschaftlichem Engagement soll auch ein Teil der Rückzahlung erlassen werden.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Zudem soll es möglich sein, auf den Darlehensanteil zu verzichten, um schuldenfrei ins Berufsleben starten zu können.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050" name="Picture 2" descr="https://dbjr.org/apps/files_sharing/publicpreview/ja4Q9sbinPH3KPg?file=/1.%20Grafikdesign%20Material%20Bundestagswahl%202021/3.%20Figuren%202021/0221_DBJR_Monster_Eye.png&amp;fileId=1574150&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6699" y="1096761"/>
            <a:ext cx="1809888" cy="23799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bjr.org/apps/files_sharing/publicpreview/ja4Q9sbinPH3KPg?file=/1.%20Grafikdesign%20Material%20Bundestagswahl%202021/3.%20Figuren%202021/0221_DBJR_Monster_Lila%20Blub.png&amp;fileId=1574186&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74" y="4749194"/>
            <a:ext cx="2474193" cy="252134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106490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Wie kann eine angemessene Bezahlung der Menschen in </a:t>
            </a:r>
            <a:r>
              <a:rPr lang="de-DE" sz="1579" b="1" dirty="0">
                <a:solidFill>
                  <a:prstClr val="black"/>
                </a:solidFill>
                <a:latin typeface="Calibri" panose="020F0502020204030204"/>
              </a:rPr>
              <a:t>Kitas, Pflege </a:t>
            </a:r>
            <a:r>
              <a:rPr lang="de-DE" sz="1579" b="1" dirty="0">
                <a:solidFill>
                  <a:prstClr val="white"/>
                </a:solidFill>
                <a:latin typeface="Calibri" panose="020F0502020204030204"/>
              </a:rPr>
              <a:t>und</a:t>
            </a:r>
            <a:r>
              <a:rPr lang="de-DE" sz="1579" b="1" dirty="0">
                <a:solidFill>
                  <a:prstClr val="black"/>
                </a:solidFill>
                <a:latin typeface="Calibri" panose="020F0502020204030204"/>
              </a:rPr>
              <a:t> Sozialarbeit </a:t>
            </a:r>
            <a:r>
              <a:rPr lang="de-DE" sz="1579" b="1" dirty="0">
                <a:solidFill>
                  <a:prstClr val="white"/>
                </a:solidFill>
                <a:latin typeface="Calibri" panose="020F0502020204030204"/>
              </a:rPr>
              <a:t>erreicht werden?</a:t>
            </a:r>
          </a:p>
        </p:txBody>
      </p:sp>
      <p:sp>
        <p:nvSpPr>
          <p:cNvPr id="6" name="Abgerundete rechteckige Legende 5"/>
          <p:cNvSpPr/>
          <p:nvPr/>
        </p:nvSpPr>
        <p:spPr>
          <a:xfrm>
            <a:off x="3085033" y="950312"/>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Uns ist es ganz wichtig, dass Kinder, ältere Menschen und Menschen in schwierigen Lebensphasen gut betreut werden. Das geht nur, wenn die gesamte Gesellschaft die wichtige Arbeit in Kitas, Pflege und Sozialarbeit wertschätzt und wenn die dort arbeitenden Men-</a:t>
            </a:r>
            <a:r>
              <a:rPr lang="de-DE" sz="614" dirty="0" err="1">
                <a:solidFill>
                  <a:prstClr val="black"/>
                </a:solidFill>
                <a:latin typeface="Calibri" panose="020F0502020204030204"/>
              </a:rPr>
              <a:t>schen</a:t>
            </a:r>
            <a:r>
              <a:rPr lang="de-DE" sz="614" dirty="0">
                <a:solidFill>
                  <a:prstClr val="black"/>
                </a:solidFill>
                <a:latin typeface="Calibri" panose="020F0502020204030204"/>
              </a:rPr>
              <a:t> auch eine gute Bezahlung erhalten.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Dafür müssen in erster Linie Arbeitgeber und die Gewerkschaften als Vertreter der Arbeitnehmer sorgen. Damit zukünftig </a:t>
            </a:r>
            <a:r>
              <a:rPr lang="de-DE" sz="614" dirty="0" err="1">
                <a:solidFill>
                  <a:prstClr val="black"/>
                </a:solidFill>
                <a:latin typeface="Calibri" panose="020F0502020204030204"/>
              </a:rPr>
              <a:t>Arbeitsbedin-gungen</a:t>
            </a:r>
            <a:r>
              <a:rPr lang="de-DE" sz="614" dirty="0">
                <a:solidFill>
                  <a:prstClr val="black"/>
                </a:solidFill>
                <a:latin typeface="Calibri" panose="020F0502020204030204"/>
              </a:rPr>
              <a:t> und die Bezahlung stimmen, unterstützen wir sie als Politik mit den notwendigen gesetzlichen Rahmenbedingungen</a:t>
            </a:r>
            <a:r>
              <a:rPr lang="de-DE" sz="702" dirty="0">
                <a:solidFill>
                  <a:prstClr val="black"/>
                </a:solidFill>
                <a:latin typeface="Calibri" panose="020F0502020204030204"/>
              </a:rPr>
              <a:t>.</a:t>
            </a:r>
            <a:endParaRPr lang="de-DE" sz="702" dirty="0">
              <a:solidFill>
                <a:prstClr val="white"/>
              </a:solidFill>
              <a:latin typeface="Calibri" panose="020F0502020204030204"/>
            </a:endParaRP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Faire Löhne sind mit Tarifverträgen zu erreichen. Diese umfassen nahezu alle Beschäftigtengruppen und sorgen für regelmäßige Lohnerhöhungen. Deshalb sehen wir die rückläufige Tarifbindung der Unternehmen mit Sorge. Mit einem Bundestariftreuegesetz wollen wir dafür sorgen, dass nur noch Unternehmen öffentliche Aufträge bekommen, die mindestens Tariflöhne bezahlen.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Außerdem wollen wir es einfacher machen, Tarifverträge branchen-weit allgemeinverbindlich zu erklären. Als absolute Untergrenze muss zudem der Mindestlohn auf 12€ angehoben werden.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fordern Respekt und bessere Arbeitsbeding- </a:t>
            </a:r>
            <a:r>
              <a:rPr lang="de-DE" sz="614" dirty="0" err="1">
                <a:solidFill>
                  <a:prstClr val="black"/>
                </a:solidFill>
                <a:latin typeface="Calibri" panose="020F0502020204030204"/>
              </a:rPr>
              <a:t>ungen</a:t>
            </a:r>
            <a:r>
              <a:rPr lang="de-DE" sz="614" dirty="0">
                <a:solidFill>
                  <a:prstClr val="black"/>
                </a:solidFill>
                <a:latin typeface="Calibri" panose="020F0502020204030204"/>
              </a:rPr>
              <a:t> für soziale Berufe.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vor allem in der Pflege mehr Zeit für menschliche </a:t>
            </a:r>
            <a:r>
              <a:rPr lang="de-DE" sz="614" dirty="0" err="1">
                <a:solidFill>
                  <a:prstClr val="black"/>
                </a:solidFill>
                <a:latin typeface="Calibri" panose="020F0502020204030204"/>
              </a:rPr>
              <a:t>Zuwen</a:t>
            </a:r>
            <a:r>
              <a:rPr lang="de-DE" sz="614" dirty="0">
                <a:solidFill>
                  <a:prstClr val="black"/>
                </a:solidFill>
                <a:latin typeface="Calibri" panose="020F0502020204030204"/>
              </a:rPr>
              <a:t>- </a:t>
            </a:r>
            <a:r>
              <a:rPr lang="de-DE" sz="614" dirty="0" err="1">
                <a:solidFill>
                  <a:prstClr val="black"/>
                </a:solidFill>
                <a:latin typeface="Calibri" panose="020F0502020204030204"/>
              </a:rPr>
              <a:t>dung</a:t>
            </a:r>
            <a:r>
              <a:rPr lang="de-DE" sz="614" dirty="0">
                <a:solidFill>
                  <a:prstClr val="black"/>
                </a:solidFill>
                <a:latin typeface="Calibri" panose="020F0502020204030204"/>
              </a:rPr>
              <a:t> ermöglichen – durch einen umfassenden Abbau von Bürokratie.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Um die Attraktivität des Erzieherberufs zu stärken, schlagen wir zu- dem vor, dass die Ausbildung zur Fachkraft im Bereich der </a:t>
            </a:r>
            <a:r>
              <a:rPr lang="de-DE" sz="614" dirty="0" err="1">
                <a:solidFill>
                  <a:prstClr val="black"/>
                </a:solidFill>
                <a:latin typeface="Calibri" panose="020F0502020204030204"/>
              </a:rPr>
              <a:t>frühkind</a:t>
            </a:r>
            <a:r>
              <a:rPr lang="de-DE" sz="614" dirty="0">
                <a:solidFill>
                  <a:prstClr val="black"/>
                </a:solidFill>
                <a:latin typeface="Calibri" panose="020F0502020204030204"/>
              </a:rPr>
              <a:t>- </a:t>
            </a:r>
            <a:r>
              <a:rPr lang="de-DE" sz="614" dirty="0" err="1">
                <a:solidFill>
                  <a:prstClr val="black"/>
                </a:solidFill>
                <a:latin typeface="Calibri" panose="020F0502020204030204"/>
              </a:rPr>
              <a:t>lichen</a:t>
            </a:r>
            <a:r>
              <a:rPr lang="de-DE" sz="614" dirty="0">
                <a:solidFill>
                  <a:prstClr val="black"/>
                </a:solidFill>
                <a:latin typeface="Calibri" panose="020F0502020204030204"/>
              </a:rPr>
              <a:t> Bildung bundesweit nicht nur schulgeldfrei erfolgt, sondern auch vergütet wird.</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LINKE setzt sich dafür ein, dass Menschen für ihre Arbeit gut bezahlt werden.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 beste Mittel sind Tarifverträge, die für alle Beschäftigte in einer Branche gelten. Dafür wollen wir bessere Regeln einführen. Im Sozial- wesen gibt es leider große Unterschiede in der Bezahlung.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fordern, dass Kirchen, Verbände und Vereine ihren Beschäftig-</a:t>
            </a:r>
            <a:r>
              <a:rPr lang="de-DE" sz="614" dirty="0" err="1">
                <a:solidFill>
                  <a:prstClr val="black"/>
                </a:solidFill>
                <a:latin typeface="Calibri" panose="020F0502020204030204"/>
              </a:rPr>
              <a:t>ten</a:t>
            </a:r>
            <a:r>
              <a:rPr lang="de-DE" sz="614" dirty="0">
                <a:solidFill>
                  <a:prstClr val="black"/>
                </a:solidFill>
                <a:latin typeface="Calibri" panose="020F0502020204030204"/>
              </a:rPr>
              <a:t> so viel bezahlen wie der öffentliche Dienst. Mit 500 Euro mehr Grundgehalt sowie tariflicher Bezahlung für Pflegekräfte und alle anderen Pflegebeschäftigten wollen wir Pflegearbeit attraktiver machen.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Wer den ganzen Tag arbeitet, muss von seiner Arbeit leben können. Das ist eine Frage des Respekts. Daher setzen wir uns für gerechte Löhne ein. Hierfür werden wir die Möglichkeit vereinfachen, </a:t>
            </a:r>
            <a:r>
              <a:rPr lang="de-DE" sz="614" dirty="0" err="1">
                <a:solidFill>
                  <a:prstClr val="black"/>
                </a:solidFill>
                <a:latin typeface="Calibri" panose="020F0502020204030204"/>
              </a:rPr>
              <a:t>Tarifver</a:t>
            </a:r>
            <a:r>
              <a:rPr lang="de-DE" sz="614" dirty="0">
                <a:solidFill>
                  <a:prstClr val="black"/>
                </a:solidFill>
                <a:latin typeface="Calibri" panose="020F0502020204030204"/>
              </a:rPr>
              <a:t>-träge für allgemein verbindlich zu erklären, damit sie für alle </a:t>
            </a:r>
            <a:r>
              <a:rPr lang="de-DE" sz="614" dirty="0" err="1">
                <a:solidFill>
                  <a:prstClr val="black"/>
                </a:solidFill>
                <a:latin typeface="Calibri" panose="020F0502020204030204"/>
              </a:rPr>
              <a:t>Beschäf-tigten</a:t>
            </a:r>
            <a:r>
              <a:rPr lang="de-DE" sz="614" dirty="0">
                <a:solidFill>
                  <a:prstClr val="black"/>
                </a:solidFill>
                <a:latin typeface="Calibri" panose="020F0502020204030204"/>
              </a:rPr>
              <a:t> und Arbeitgeber*innen in einer Branche gelten.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Ein öffentlicher Auftrag soll künftig nur noch an Unternehmen vergeben werden, die nach Tarif bezahlen. Zudem werden wir den gesetzlichen Mindestlohn in einem ersten Schritt auf mindestens zwölf Euro erhöhen.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801929">
              <a:lnSpc>
                <a:spcPct val="107000"/>
              </a:lnSpc>
              <a:spcAft>
                <a:spcPts val="702"/>
              </a:spcAft>
            </a:pP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Für die angemessene Bezahlung sind die Tarifpartner, also die Arbeit- geber- und Arbeitnehmervertreter, zuständig.</a:t>
            </a:r>
          </a:p>
          <a:p>
            <a:pPr algn="just"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Die Gehälter der Beschäftigten müssen auch erwirtschaftet werden. Steuern und Gebühren werden in diesem Falle von allen Bürgern vor- her bezahlt. Es ist eine gesellschaftliche Frage, welchen Teil ihres Ein-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kommens</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 die Bürger dafür monatlich bereit sind, abzugeben. </a:t>
            </a:r>
          </a:p>
          <a:p>
            <a:pPr algn="just" defTabSz="801929">
              <a:lnSpc>
                <a:spcPct val="107000"/>
              </a:lnSpc>
              <a:spcAft>
                <a:spcPts val="702"/>
              </a:spcAft>
            </a:pP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Diesen Ausgleich haben nur die Tarifpartner im Blick. Politiker geben sonst das Geld der Bürger aus, welches sie nicht selbst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erwirt</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de-DE" sz="614"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schaften</a:t>
            </a:r>
            <a:r>
              <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rotWithShape="1">
          <a:blip r:embed="rId9"/>
          <a:srcRect r="1135" b="16721"/>
          <a:stretch/>
        </p:blipFill>
        <p:spPr>
          <a:xfrm>
            <a:off x="742740" y="4356590"/>
            <a:ext cx="1659458" cy="2079494"/>
          </a:xfrm>
          <a:prstGeom prst="rect">
            <a:avLst/>
          </a:prstGeom>
        </p:spPr>
      </p:pic>
      <p:pic>
        <p:nvPicPr>
          <p:cNvPr id="3074" name="Picture 2" descr="https://dbjr.org/apps/files_sharing/publicpreview/ja4Q9sbinPH3KPg?file=/1.%20Grafikdesign%20Material%20Bundestagswahl%202021/3.%20Figuren%202021/0221_DBJR_Monster_Rosie.png&amp;fileId=1574178&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72376" y="3537998"/>
            <a:ext cx="1569155" cy="262790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446305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Wie können </a:t>
            </a:r>
            <a:r>
              <a:rPr lang="de-DE" sz="1579" b="1" dirty="0">
                <a:solidFill>
                  <a:prstClr val="black"/>
                </a:solidFill>
                <a:latin typeface="Calibri" panose="020F0502020204030204"/>
              </a:rPr>
              <a:t>Mieten</a:t>
            </a:r>
            <a:r>
              <a:rPr lang="de-DE" sz="1579" b="1" dirty="0">
                <a:solidFill>
                  <a:prstClr val="white"/>
                </a:solidFill>
                <a:latin typeface="Calibri" panose="020F0502020204030204"/>
              </a:rPr>
              <a:t> für alle Menschen bezahlbar 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 Wichtigste ist, dass mehr Wohnungen gebaut werden. Nur wenn es genug Wohnungen gibt, bleiben die Mieten bezahlbar. Das sieht man in vielen Großstädten: wo es zu wenig Wohnraum gibt, steigen die Mieten. Deshalb muss mehr, schnell, modern und bezahlbar </a:t>
            </a:r>
            <a:r>
              <a:rPr lang="de-DE" sz="614" dirty="0" err="1">
                <a:solidFill>
                  <a:prstClr val="black"/>
                </a:solidFill>
                <a:latin typeface="Calibri" panose="020F0502020204030204"/>
              </a:rPr>
              <a:t>ge</a:t>
            </a:r>
            <a:r>
              <a:rPr lang="de-DE" sz="614" dirty="0">
                <a:solidFill>
                  <a:prstClr val="black"/>
                </a:solidFill>
                <a:latin typeface="Calibri" panose="020F0502020204030204"/>
              </a:rPr>
              <a:t>- baut werden.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Unser Ziel ist, dass bis 2025 mehr als 1,5 Millionen neue Wohnungen entstehen. Dafür fördern wir den Wohnungsbau und den sozialen Wohnungsbau. Diejenigen, die es trotzdem schwer haben, ihre </a:t>
            </a:r>
            <a:r>
              <a:rPr lang="de-DE" sz="614" dirty="0" err="1">
                <a:solidFill>
                  <a:prstClr val="black"/>
                </a:solidFill>
                <a:latin typeface="Calibri" panose="020F0502020204030204"/>
              </a:rPr>
              <a:t>Mie</a:t>
            </a:r>
            <a:r>
              <a:rPr lang="de-DE" sz="614" dirty="0">
                <a:solidFill>
                  <a:prstClr val="black"/>
                </a:solidFill>
                <a:latin typeface="Calibri" panose="020F0502020204030204"/>
              </a:rPr>
              <a:t>- </a:t>
            </a:r>
            <a:r>
              <a:rPr lang="de-DE" sz="614" dirty="0" err="1">
                <a:solidFill>
                  <a:prstClr val="black"/>
                </a:solidFill>
                <a:latin typeface="Calibri" panose="020F0502020204030204"/>
              </a:rPr>
              <a:t>ten</a:t>
            </a:r>
            <a:r>
              <a:rPr lang="de-DE" sz="614" dirty="0">
                <a:solidFill>
                  <a:prstClr val="black"/>
                </a:solidFill>
                <a:latin typeface="Calibri" panose="020F0502020204030204"/>
              </a:rPr>
              <a:t> zu bezahlen, erhalten Wohngeld. Das werden wir in Zukunft </a:t>
            </a:r>
            <a:r>
              <a:rPr lang="de-DE" sz="614" dirty="0" err="1">
                <a:solidFill>
                  <a:prstClr val="black"/>
                </a:solidFill>
                <a:latin typeface="Calibri" panose="020F0502020204030204"/>
              </a:rPr>
              <a:t>re</a:t>
            </a:r>
            <a:r>
              <a:rPr lang="de-DE" sz="614" dirty="0">
                <a:solidFill>
                  <a:prstClr val="black"/>
                </a:solidFill>
                <a:latin typeface="Calibri" panose="020F0502020204030204"/>
              </a:rPr>
              <a:t>- </a:t>
            </a:r>
            <a:r>
              <a:rPr lang="de-DE" sz="614" dirty="0" err="1">
                <a:solidFill>
                  <a:prstClr val="black"/>
                </a:solidFill>
                <a:latin typeface="Calibri" panose="020F0502020204030204"/>
              </a:rPr>
              <a:t>gelmäßig</a:t>
            </a:r>
            <a:r>
              <a:rPr lang="de-DE" sz="614" dirty="0">
                <a:solidFill>
                  <a:prstClr val="black"/>
                </a:solidFill>
                <a:latin typeface="Calibri" panose="020F0502020204030204"/>
              </a:rPr>
              <a:t> anpassen.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Unser Ziel sind faire und bezahlbare Mieten und starke Rechte für Mieter*innen.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die Mietpreisbremse nachschärfen und ermöglichen, dass die Miete nicht stärker als 2,5% im Jahr steigt, innerhalb der ortsüblichen Vergleichsmiete. Mit einer Neuen Wohngemeinnützig-</a:t>
            </a:r>
            <a:r>
              <a:rPr lang="de-DE" sz="614" dirty="0" err="1">
                <a:solidFill>
                  <a:prstClr val="black"/>
                </a:solidFill>
                <a:latin typeface="Calibri" panose="020F0502020204030204"/>
              </a:rPr>
              <a:t>keit</a:t>
            </a:r>
            <a:r>
              <a:rPr lang="de-DE" sz="614" dirty="0">
                <a:solidFill>
                  <a:prstClr val="black"/>
                </a:solidFill>
                <a:latin typeface="Calibri" panose="020F0502020204030204"/>
              </a:rPr>
              <a:t> wollen wir eine Million günstige Mietwohnungen neu schaffen und sichern. Wir wollen bezahlbare Wohnungen sichern, mit Vor-</a:t>
            </a:r>
            <a:r>
              <a:rPr lang="de-DE" sz="614" dirty="0" err="1">
                <a:solidFill>
                  <a:prstClr val="black"/>
                </a:solidFill>
                <a:latin typeface="Calibri" panose="020F0502020204030204"/>
              </a:rPr>
              <a:t>kaufsrechten</a:t>
            </a:r>
            <a:r>
              <a:rPr lang="de-DE" sz="614" dirty="0">
                <a:solidFill>
                  <a:prstClr val="black"/>
                </a:solidFill>
                <a:latin typeface="Calibri" panose="020F0502020204030204"/>
              </a:rPr>
              <a:t> der Kommunen und Umwandlungsschutz. Wohnungs-genossenschaften und andere Gemeinwohl orientierte Wohnbau-träger sollen günstiges Bauland erhalten.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Der Wohnraum in unseren Städten wird knapper, die Mieten steigen immer weiter. Dagegen hilft vor allem eins: Mehr Bauen. Daher </a:t>
            </a:r>
            <a:r>
              <a:rPr lang="de-DE" sz="614" dirty="0" err="1">
                <a:solidFill>
                  <a:prstClr val="black"/>
                </a:solidFill>
                <a:latin typeface="Calibri" panose="020F0502020204030204"/>
              </a:rPr>
              <a:t>wol</a:t>
            </a:r>
            <a:r>
              <a:rPr lang="de-DE" sz="614" dirty="0">
                <a:solidFill>
                  <a:prstClr val="black"/>
                </a:solidFill>
                <a:latin typeface="Calibri" panose="020F0502020204030204"/>
              </a:rPr>
              <a:t>- </a:t>
            </a:r>
            <a:r>
              <a:rPr lang="de-DE" sz="614" dirty="0" err="1">
                <a:solidFill>
                  <a:prstClr val="black"/>
                </a:solidFill>
                <a:latin typeface="Calibri" panose="020F0502020204030204"/>
              </a:rPr>
              <a:t>len</a:t>
            </a:r>
            <a:r>
              <a:rPr lang="de-DE" sz="614" dirty="0">
                <a:solidFill>
                  <a:prstClr val="black"/>
                </a:solidFill>
                <a:latin typeface="Calibri" panose="020F0502020204030204"/>
              </a:rPr>
              <a:t> wir das Baurecht vereinfachen und mehr Bauland bereitstellen.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Enteignungen, Mietpreisbremse oder Mietendeckel sorgen letztlich für weniger Wohnraum. Auch der Traum vom Eigenheim rückt durch hohe Kosten für immer mehr Menschen in weite Ferne. Wir Freie Demokraten wollen dafür sorgen, dass Wohnen auch in Zukunft </a:t>
            </a:r>
            <a:r>
              <a:rPr lang="de-DE" sz="614" dirty="0" err="1">
                <a:solidFill>
                  <a:prstClr val="black"/>
                </a:solidFill>
                <a:latin typeface="Calibri" panose="020F0502020204030204"/>
              </a:rPr>
              <a:t>be</a:t>
            </a:r>
            <a:r>
              <a:rPr lang="de-DE" sz="614" dirty="0">
                <a:solidFill>
                  <a:prstClr val="black"/>
                </a:solidFill>
                <a:latin typeface="Calibri" panose="020F0502020204030204"/>
              </a:rPr>
              <a:t>- zahlbar bleibt und sich der Traum vom Eigenheim für mehr </a:t>
            </a:r>
            <a:r>
              <a:rPr lang="de-DE" sz="614" dirty="0" err="1">
                <a:solidFill>
                  <a:prstClr val="black"/>
                </a:solidFill>
                <a:latin typeface="Calibri" panose="020F0502020204030204"/>
              </a:rPr>
              <a:t>Men-schen</a:t>
            </a:r>
            <a:r>
              <a:rPr lang="de-DE" sz="614" dirty="0">
                <a:solidFill>
                  <a:prstClr val="black"/>
                </a:solidFill>
                <a:latin typeface="Calibri" panose="020F0502020204030204"/>
              </a:rPr>
              <a:t> erfüllen lässt.</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LINKE fordert seit langem ein Moratorium für Mieterhöhungen und unterstützt die Kampagne für einen sechsjährigen Mietenstopp. Das Mietrecht wollen wir grundlegend umgestalten.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klare Regeln für die Mietpreise, die hohe Mietsteigerung-en verhindern. Wo Wohnraum knapp ist, reicht auch das nicht aus. Deshalb fordern wir einen bundesweiten Mietendeckel. Dann </a:t>
            </a:r>
            <a:r>
              <a:rPr lang="de-DE" sz="614" dirty="0" err="1">
                <a:solidFill>
                  <a:prstClr val="black"/>
                </a:solidFill>
                <a:latin typeface="Calibri" panose="020F0502020204030204"/>
              </a:rPr>
              <a:t>könn</a:t>
            </a:r>
            <a:r>
              <a:rPr lang="de-DE" sz="614" dirty="0">
                <a:solidFill>
                  <a:prstClr val="black"/>
                </a:solidFill>
                <a:latin typeface="Calibri" panose="020F0502020204030204"/>
              </a:rPr>
              <a:t>- </a:t>
            </a:r>
            <a:r>
              <a:rPr lang="de-DE" sz="614" dirty="0" err="1">
                <a:solidFill>
                  <a:prstClr val="black"/>
                </a:solidFill>
                <a:latin typeface="Calibri" panose="020F0502020204030204"/>
              </a:rPr>
              <a:t>ten</a:t>
            </a:r>
            <a:r>
              <a:rPr lang="de-DE" sz="614" dirty="0">
                <a:solidFill>
                  <a:prstClr val="black"/>
                </a:solidFill>
                <a:latin typeface="Calibri" panose="020F0502020204030204"/>
              </a:rPr>
              <a:t> Kommunen selbstlokale Mietobergrenzen festlegen, und über- höhte Mieten auch absenken. Kommunen und Genossenschaften wollen wir helfen, viel mehr neue Wohnungen zu bauen.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werden bezahlbaren Wohnraum erhalten und neuen schaffen. In angespannten Wohnlagen werden wir dafür sorgen, dass Mieten für eine bestimmte Zeit nur im Rahmen der Inflationsrate erhöht werden dürfen.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Mietwucher werden wir wirksam unterbinden und die Mietpreis-bremse entfristen. Das Instrument des qualifizierten Mietspiegels  wollen wir bundesweit nach einheitlichen und damit rechtssicheren Kriterien ausgestalten und seine Bedeutung stärken. </a:t>
            </a:r>
          </a:p>
          <a:p>
            <a:pPr algn="just" defTabSz="801929"/>
            <a:r>
              <a:rPr lang="de-DE" sz="614" dirty="0">
                <a:solidFill>
                  <a:prstClr val="black"/>
                </a:solidFill>
                <a:latin typeface="Calibri" panose="020F0502020204030204"/>
              </a:rPr>
              <a:t>Mit der Schaffung von Bodenfonds erhalten Kommunen ein </a:t>
            </a:r>
            <a:r>
              <a:rPr lang="de-DE" sz="614" dirty="0" err="1">
                <a:solidFill>
                  <a:prstClr val="black"/>
                </a:solidFill>
                <a:latin typeface="Calibri" panose="020F0502020204030204"/>
              </a:rPr>
              <a:t>Instru-ment</a:t>
            </a:r>
            <a:r>
              <a:rPr lang="de-DE" sz="614" dirty="0">
                <a:solidFill>
                  <a:prstClr val="black"/>
                </a:solidFill>
                <a:latin typeface="Calibri" panose="020F0502020204030204"/>
              </a:rPr>
              <a:t> für bezahlbaren Wohnungsbau.</a:t>
            </a:r>
            <a:r>
              <a:rPr lang="de-DE" sz="614" dirty="0">
                <a:solidFill>
                  <a:prstClr val="white"/>
                </a:solidFill>
                <a:latin typeface="Calibri" panose="020F0502020204030204"/>
              </a:rPr>
              <a:t>.</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Mieten richten sich nach Angebot und Nachfrage. Alle staatlichen Versuche Mieterhöhungen gesetzlich zu regeln, sind bisher </a:t>
            </a:r>
            <a:r>
              <a:rPr lang="de-DE" sz="614" dirty="0" err="1">
                <a:solidFill>
                  <a:prstClr val="black"/>
                </a:solidFill>
                <a:latin typeface="Calibri" panose="020F0502020204030204"/>
              </a:rPr>
              <a:t>geschei-tert</a:t>
            </a:r>
            <a:r>
              <a:rPr lang="de-DE" sz="614" dirty="0">
                <a:solidFill>
                  <a:prstClr val="black"/>
                </a:solidFill>
                <a:latin typeface="Calibri" panose="020F0502020204030204"/>
              </a:rPr>
              <a:t>, weil sich das Angebot verknappte und sich dadurch ein Schwarz- markt mit höheren Mieten entwickelte. Bauen ist also die einzige </a:t>
            </a:r>
            <a:r>
              <a:rPr lang="de-DE" sz="614" dirty="0" err="1">
                <a:solidFill>
                  <a:prstClr val="black"/>
                </a:solidFill>
                <a:latin typeface="Calibri" panose="020F0502020204030204"/>
              </a:rPr>
              <a:t>Lö</a:t>
            </a:r>
            <a:r>
              <a:rPr lang="de-DE" sz="614" dirty="0">
                <a:solidFill>
                  <a:prstClr val="black"/>
                </a:solidFill>
                <a:latin typeface="Calibri" panose="020F0502020204030204"/>
              </a:rPr>
              <a:t>- </a:t>
            </a:r>
            <a:r>
              <a:rPr lang="de-DE" sz="614" dirty="0" err="1">
                <a:solidFill>
                  <a:prstClr val="black"/>
                </a:solidFill>
                <a:latin typeface="Calibri" panose="020F0502020204030204"/>
              </a:rPr>
              <a:t>sung</a:t>
            </a:r>
            <a:r>
              <a:rPr lang="de-DE" sz="614" dirty="0">
                <a:solidFill>
                  <a:prstClr val="black"/>
                </a:solidFill>
                <a:latin typeface="Calibri" panose="020F0502020204030204"/>
              </a:rPr>
              <a: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Politik setzt dabei die Rahmenbedingungen. Zusätzlich müssen wir einer Migrationspolitik Einhalt gebieten, durch die jedes Jahr Menschen in Größenordnung einer Großstadt einwandern. Diese  müsste jedes Jahr gebaut werden, um die Nachfrage zu decken. Darum steigen die Mieten.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4098" name="Picture 2" descr="https://dbjr.org/apps/files_sharing/publicpreview/ja4Q9sbinPH3KPg?file=/1.%20Grafikdesign%20Material%20Bundestagswahl%202021/3.%20Figuren%202021/0221_DBJR_Monster_Pinky.png&amp;fileId=1574144&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99" y="5008440"/>
            <a:ext cx="3014404" cy="20704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bjr.org/apps/files_sharing/publicpreview/ja4Q9sbinPH3KPg?file=/1.%20Grafikdesign%20Material%20Bundestagswahl%202021/3.%20Figuren%202021/0221_DBJR_Monster_Mund.png&amp;fileId=157418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4899" y="1344870"/>
            <a:ext cx="1763419" cy="203109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284453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403" b="1" dirty="0">
                <a:solidFill>
                  <a:prstClr val="white"/>
                </a:solidFill>
                <a:latin typeface="Calibri" panose="020F0502020204030204"/>
              </a:rPr>
              <a:t>Wie kann erreicht werden, dass bei politische Entscheidungen – wenn es um </a:t>
            </a:r>
            <a:r>
              <a:rPr lang="de-DE" sz="1403" b="1" dirty="0">
                <a:solidFill>
                  <a:prstClr val="black"/>
                </a:solidFill>
                <a:latin typeface="Calibri" panose="020F0502020204030204"/>
              </a:rPr>
              <a:t>Menschenrechte</a:t>
            </a:r>
            <a:r>
              <a:rPr lang="de-DE" sz="1403" b="1" dirty="0">
                <a:solidFill>
                  <a:prstClr val="white"/>
                </a:solidFill>
                <a:latin typeface="Calibri" panose="020F0502020204030204"/>
              </a:rPr>
              <a:t> geht - nicht doch die Kostenfrage dominiert?</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Menschenrechte gelten weltweit. Dem Versuch von Diktaturen, diesen Konsens aufzuweichen, treten CDU und CSU entschieden entgegen. Wir müssen dort, wo es nötig ist, den Machtwillen von Gegnern der Menschenrechte entgegentreten - in enger Abstimmung mit gleichgesinnten Demokratien mit Stärke und Geschlossenheit.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insbesondere die Menschenrechtsregelungen von inter- nationalen Organisationen wie den Vereinten Nationen oder dem Europarat stärken. Kinder, Menschen mit Behinderungen oder </a:t>
            </a:r>
            <a:r>
              <a:rPr lang="de-DE" sz="614" dirty="0" err="1">
                <a:solidFill>
                  <a:prstClr val="black"/>
                </a:solidFill>
                <a:latin typeface="Calibri" panose="020F0502020204030204"/>
              </a:rPr>
              <a:t>Flücht</a:t>
            </a:r>
            <a:r>
              <a:rPr lang="de-DE" sz="614" dirty="0">
                <a:solidFill>
                  <a:prstClr val="black"/>
                </a:solidFill>
                <a:latin typeface="Calibri" panose="020F0502020204030204"/>
              </a:rPr>
              <a:t>- </a:t>
            </a:r>
            <a:r>
              <a:rPr lang="de-DE" sz="614" dirty="0" err="1">
                <a:solidFill>
                  <a:prstClr val="black"/>
                </a:solidFill>
                <a:latin typeface="Calibri" panose="020F0502020204030204"/>
              </a:rPr>
              <a:t>inge</a:t>
            </a:r>
            <a:r>
              <a:rPr lang="de-DE" sz="614" dirty="0">
                <a:solidFill>
                  <a:prstClr val="black"/>
                </a:solidFill>
                <a:latin typeface="Calibri" panose="020F0502020204030204"/>
              </a:rPr>
              <a:t> sind dabei besonders schutzbedürftig.</a:t>
            </a:r>
            <a:endParaRPr lang="de-DE" sz="702" dirty="0">
              <a:solidFill>
                <a:prstClr val="black"/>
              </a:solidFill>
              <a:latin typeface="Calibri" panose="020F0502020204030204"/>
            </a:endParaRP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Wirtschaftliche oder finanzielle Gründe dürfen in Menschenrechts-fragen keine ausschlaggebende Rolle spielen.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Achtung und der Schutz der Menschenrechte sind </a:t>
            </a:r>
            <a:r>
              <a:rPr lang="de-DE" sz="614" dirty="0" err="1">
                <a:solidFill>
                  <a:prstClr val="black"/>
                </a:solidFill>
                <a:latin typeface="Calibri" panose="020F0502020204030204"/>
              </a:rPr>
              <a:t>völkerrechtli-che</a:t>
            </a:r>
            <a:r>
              <a:rPr lang="de-DE" sz="614" dirty="0">
                <a:solidFill>
                  <a:prstClr val="black"/>
                </a:solidFill>
                <a:latin typeface="Calibri" panose="020F0502020204030204"/>
              </a:rPr>
              <a:t> Pflicht. Regierungshandeln muss sich an Menschenrechten, dem Pariser Klimaabkommen und nachhaltiger Entwicklung ausrichten und entsprechende Standards setzen. Rüstungsexporte an autoritäre Staaten müssen z.B. tabu sein und Unternehmen müssen in der </a:t>
            </a:r>
            <a:r>
              <a:rPr lang="de-DE" sz="614" dirty="0" err="1">
                <a:solidFill>
                  <a:prstClr val="black"/>
                </a:solidFill>
                <a:latin typeface="Calibri" panose="020F0502020204030204"/>
              </a:rPr>
              <a:t>ge</a:t>
            </a:r>
            <a:r>
              <a:rPr lang="de-DE" sz="614" dirty="0">
                <a:solidFill>
                  <a:prstClr val="black"/>
                </a:solidFill>
                <a:latin typeface="Calibri" panose="020F0502020204030204"/>
              </a:rPr>
              <a:t>- samten Lieferkette auf die Einhaltung von Umwelt- und Menschen-</a:t>
            </a:r>
            <a:r>
              <a:rPr lang="de-DE" sz="614" dirty="0" err="1">
                <a:solidFill>
                  <a:prstClr val="black"/>
                </a:solidFill>
                <a:latin typeface="Calibri" panose="020F0502020204030204"/>
              </a:rPr>
              <a:t>rechtsstandards</a:t>
            </a:r>
            <a:r>
              <a:rPr lang="de-DE" sz="614" dirty="0">
                <a:solidFill>
                  <a:prstClr val="black"/>
                </a:solidFill>
                <a:latin typeface="Calibri" panose="020F0502020204030204"/>
              </a:rPr>
              <a:t> achten. Notfalls, wie geschehen, gesetzlich.</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universellen Menschenrechte sind die Grundlage jeder liberalen und freien Gesellschaft und schaffen weltweit die Basis für Demo-</a:t>
            </a:r>
            <a:r>
              <a:rPr lang="de-DE" sz="614" dirty="0" err="1">
                <a:solidFill>
                  <a:prstClr val="black"/>
                </a:solidFill>
                <a:latin typeface="Calibri" panose="020F0502020204030204"/>
              </a:rPr>
              <a:t>kratie</a:t>
            </a:r>
            <a:r>
              <a:rPr lang="de-DE" sz="614" dirty="0">
                <a:solidFill>
                  <a:prstClr val="black"/>
                </a:solidFill>
                <a:latin typeface="Calibri" panose="020F0502020204030204"/>
              </a:rPr>
              <a:t>, Freiheit und Rechtsstaatlichkeit. Gerade in Krisenzeiten wie der aktuellen Covid-19-Pandemie geraten sie stärker unter Druck.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sind überzeugt, dass der Einsatz für Freiheit und Menschenrechte weltweit dringender denn je ist. Wir wollen, dass Deutschland beim Schutz der Menschenrechte eine Vorreiter-rolle einnimmt und Führungsstärke zeigt. Für uns sind Menschen-rechte nicht verhandelbar.</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Menschen haben Rechte, weil sie Menschen sind. Und die </a:t>
            </a:r>
            <a:r>
              <a:rPr lang="de-DE" sz="614" dirty="0" err="1">
                <a:solidFill>
                  <a:prstClr val="black"/>
                </a:solidFill>
                <a:latin typeface="Calibri" panose="020F0502020204030204"/>
              </a:rPr>
              <a:t>Umset-zung</a:t>
            </a:r>
            <a:r>
              <a:rPr lang="de-DE" sz="614" dirty="0">
                <a:solidFill>
                  <a:prstClr val="black"/>
                </a:solidFill>
                <a:latin typeface="Calibri" panose="020F0502020204030204"/>
              </a:rPr>
              <a:t> dieser Rechte kostet selbstverständlich Geld.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Für DIE LINKE gilt, dass bei Menschenrechten nicht gespart werden darf. Deswegen machen wir als DIE LINKE deutlich, dass Menschen-rechte und Kostenfragen nicht gegeneinander ausgespielt werden dürfen. Das Recht auf Wohnen, Gesundheit, Bildung, Arbeit und Aus- </a:t>
            </a:r>
            <a:r>
              <a:rPr lang="de-DE" sz="614" dirty="0" err="1">
                <a:solidFill>
                  <a:prstClr val="black"/>
                </a:solidFill>
                <a:latin typeface="Calibri" panose="020F0502020204030204"/>
              </a:rPr>
              <a:t>bildung</a:t>
            </a:r>
            <a:r>
              <a:rPr lang="de-DE" sz="614" dirty="0">
                <a:solidFill>
                  <a:prstClr val="black"/>
                </a:solidFill>
                <a:latin typeface="Calibri" panose="020F0502020204030204"/>
              </a:rPr>
              <a:t> sind wichtige Menschenrechte, die noch nicht umfassend </a:t>
            </a:r>
            <a:r>
              <a:rPr lang="de-DE" sz="614" dirty="0" err="1">
                <a:solidFill>
                  <a:prstClr val="black"/>
                </a:solidFill>
                <a:latin typeface="Calibri" panose="020F0502020204030204"/>
              </a:rPr>
              <a:t>ver</a:t>
            </a:r>
            <a:r>
              <a:rPr lang="de-DE" sz="614" dirty="0">
                <a:solidFill>
                  <a:prstClr val="black"/>
                </a:solidFill>
                <a:latin typeface="Calibri" panose="020F0502020204030204"/>
              </a:rPr>
              <a:t>- </a:t>
            </a:r>
            <a:r>
              <a:rPr lang="de-DE" sz="614" dirty="0" err="1">
                <a:solidFill>
                  <a:prstClr val="black"/>
                </a:solidFill>
                <a:latin typeface="Calibri" panose="020F0502020204030204"/>
              </a:rPr>
              <a:t>wirklicht</a:t>
            </a:r>
            <a:r>
              <a:rPr lang="de-DE" sz="614" dirty="0">
                <a:solidFill>
                  <a:prstClr val="black"/>
                </a:solidFill>
                <a:latin typeface="Calibri" panose="020F0502020204030204"/>
              </a:rPr>
              <a:t> sind. Das wollen wir ändern! Sparen wollen wir bei der Rüst- </a:t>
            </a:r>
            <a:r>
              <a:rPr lang="de-DE" sz="614" dirty="0" err="1">
                <a:solidFill>
                  <a:prstClr val="black"/>
                </a:solidFill>
                <a:latin typeface="Calibri" panose="020F0502020204030204"/>
              </a:rPr>
              <a:t>ung</a:t>
            </a:r>
            <a:r>
              <a:rPr lang="de-DE" sz="614" dirty="0">
                <a:solidFill>
                  <a:prstClr val="black"/>
                </a:solidFill>
                <a:latin typeface="Calibri" panose="020F0502020204030204"/>
              </a:rPr>
              <a:t>, die Reichen sollen mehr Steuern zahlen.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Für die SPD gehören internationale Solidarität, universelle Geltung der Menschenrechte, Frieden und Dialog zum Grundverständnis des politischen Handelns.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tun das, indem wir bei allen unseren Entscheidungen sowie auch von Unternehmen weltweit die Einhaltung menschenrechtlicher und umweltbezogener Sorgfaltspflichten entlang globaler Lieferketten fordern. </a:t>
            </a:r>
          </a:p>
          <a:p>
            <a:pPr algn="just" defTabSz="801929"/>
            <a:r>
              <a:rPr lang="de-DE" sz="614" dirty="0">
                <a:solidFill>
                  <a:prstClr val="black"/>
                </a:solidFill>
                <a:latin typeface="Calibri" panose="020F0502020204030204"/>
              </a:rPr>
              <a:t>Im Rahmen des Europarats werden wir die Grundwerte der </a:t>
            </a:r>
            <a:r>
              <a:rPr lang="de-DE" sz="614" dirty="0" err="1">
                <a:solidFill>
                  <a:prstClr val="black"/>
                </a:solidFill>
                <a:latin typeface="Calibri" panose="020F0502020204030204"/>
              </a:rPr>
              <a:t>Demokra-tie</a:t>
            </a:r>
            <a:r>
              <a:rPr lang="de-DE" sz="614" dirty="0">
                <a:solidFill>
                  <a:prstClr val="black"/>
                </a:solidFill>
                <a:latin typeface="Calibri" panose="020F0502020204030204"/>
              </a:rPr>
              <a:t>, Menschenrechte und Rechtsstaatlichkeit schützen und den Euro- </a:t>
            </a:r>
            <a:r>
              <a:rPr lang="de-DE" sz="614" dirty="0" err="1">
                <a:solidFill>
                  <a:prstClr val="black"/>
                </a:solidFill>
                <a:latin typeface="Calibri" panose="020F0502020204030204"/>
              </a:rPr>
              <a:t>päischen</a:t>
            </a:r>
            <a:r>
              <a:rPr lang="de-DE" sz="614" dirty="0">
                <a:solidFill>
                  <a:prstClr val="black"/>
                </a:solidFill>
                <a:latin typeface="Calibri" panose="020F0502020204030204"/>
              </a:rPr>
              <a:t> Gerichtshof für Menschenrechte stärken.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r>
              <a:rPr lang="de-DE" sz="614" dirty="0">
                <a:solidFill>
                  <a:prstClr val="black"/>
                </a:solidFill>
                <a:latin typeface="Calibri" panose="020F0502020204030204"/>
              </a:rPr>
              <a:t>Politische Entscheidungen sollten sich grundsätzlich an der Realität orientieren.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Wenn Politikmaßnahmen an der Realität vorbei entschieden werden, können die Folgen dramatisch für alle ausfallen.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Wenn es um Menschenrechte geht, steht auch nicht zuerst die Kostenfrage sondern die Umsetzbarkeit im Raum.</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5122" name="Picture 2" descr="https://dbjr.org/apps/files_sharing/publicpreview/ja4Q9sbinPH3KPg?file=/1.%20Grafikdesign%20Material%20Bundestagswahl%202021/3.%20Figuren%202021/0221_DBJR_Monster_Yellow.png&amp;fileId=1574146&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0301" y="1031713"/>
            <a:ext cx="1412031" cy="23248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dbjr.org/apps/files_sharing/publicpreview/ja4Q9sbinPH3KPg?file=/1.%20Grafikdesign%20Material%20Bundestagswahl%202021/3.%20Figuren%202021/EarthLove.png&amp;fileId=157446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434" y="5004464"/>
            <a:ext cx="1532740" cy="153274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453562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a:solidFill>
                  <a:prstClr val="white"/>
                </a:solidFill>
                <a:latin typeface="Calibri" panose="020F0502020204030204"/>
              </a:rPr>
              <a:t>Wie kann den vielen </a:t>
            </a:r>
            <a:r>
              <a:rPr lang="de-DE" sz="1579" b="1">
                <a:solidFill>
                  <a:prstClr val="black"/>
                </a:solidFill>
                <a:latin typeface="Calibri" panose="020F0502020204030204"/>
              </a:rPr>
              <a:t>Obdachlosen </a:t>
            </a:r>
            <a:r>
              <a:rPr lang="de-DE" sz="1579" b="1">
                <a:solidFill>
                  <a:prstClr val="white"/>
                </a:solidFill>
                <a:latin typeface="Calibri" panose="020F0502020204030204"/>
              </a:rPr>
              <a:t>geholfen werden?</a:t>
            </a:r>
            <a:endParaRPr lang="de-DE" sz="1579" b="1" dirty="0">
              <a:solidFill>
                <a:prstClr val="white"/>
              </a:solidFill>
              <a:latin typeface="Calibri" panose="020F0502020204030204"/>
            </a:endParaRP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arbeiten dafür, dass wir eine Gesellschaft bleiben, die </a:t>
            </a:r>
            <a:r>
              <a:rPr lang="de-DE" sz="614" dirty="0" err="1">
                <a:solidFill>
                  <a:prstClr val="black"/>
                </a:solidFill>
                <a:latin typeface="Calibri" panose="020F0502020204030204"/>
              </a:rPr>
              <a:t>zusam-menhält</a:t>
            </a:r>
            <a:r>
              <a:rPr lang="de-DE" sz="614" dirty="0">
                <a:solidFill>
                  <a:prstClr val="black"/>
                </a:solidFill>
                <a:latin typeface="Calibri" panose="020F0502020204030204"/>
              </a:rPr>
              <a:t>: Junge und Ältere, Starke und Schwächere. Wir müssen vor allem verhindern, dass junge Menschen obdachlos werden, weil sie z. B. im Elternhaus Probleme haben. Wir setzen uns daher für den flächendeckenden Ausbau von Betreuungsangeboten für Kinder und Jugendliche in schwierigen Lagen ein.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Auch wollen wir die Hilfen intensivieren, um Menschen aus der Ob- </a:t>
            </a:r>
            <a:r>
              <a:rPr lang="de-DE" sz="614" dirty="0" err="1">
                <a:solidFill>
                  <a:prstClr val="black"/>
                </a:solidFill>
                <a:latin typeface="Calibri" panose="020F0502020204030204"/>
              </a:rPr>
              <a:t>dachlosigkeit</a:t>
            </a:r>
            <a:r>
              <a:rPr lang="de-DE" sz="614" dirty="0">
                <a:solidFill>
                  <a:prstClr val="black"/>
                </a:solidFill>
                <a:latin typeface="Calibri" panose="020F0502020204030204"/>
              </a:rPr>
              <a:t> herausholen. Unser solidarisches Sicherungssystem ist stark, um ihnen ein Leben in Würde zu gewährleisten.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In Deutschland sind derzeit etwa 700.000 Menschen wohnungslos, 40.000 leben ohne Obdach auf der Straße, mehr und mehr junge Menschen, Frauen und Familien. Um diesen Zustand zu beenden, wollen wir ein nationales Aktionsprogramm zur Vermeidung und </a:t>
            </a:r>
            <a:r>
              <a:rPr lang="de-DE" sz="614" dirty="0" err="1">
                <a:solidFill>
                  <a:prstClr val="black"/>
                </a:solidFill>
                <a:latin typeface="Calibri" panose="020F0502020204030204"/>
              </a:rPr>
              <a:t>Be</a:t>
            </a:r>
            <a:r>
              <a:rPr lang="de-DE" sz="614" dirty="0">
                <a:solidFill>
                  <a:prstClr val="black"/>
                </a:solidFill>
                <a:latin typeface="Calibri" panose="020F0502020204030204"/>
              </a:rPr>
              <a:t>- </a:t>
            </a:r>
            <a:r>
              <a:rPr lang="de-DE" sz="614" dirty="0" err="1">
                <a:solidFill>
                  <a:prstClr val="black"/>
                </a:solidFill>
                <a:latin typeface="Calibri" panose="020F0502020204030204"/>
              </a:rPr>
              <a:t>wältigung</a:t>
            </a:r>
            <a:r>
              <a:rPr lang="de-DE" sz="614" dirty="0">
                <a:solidFill>
                  <a:prstClr val="black"/>
                </a:solidFill>
                <a:latin typeface="Calibri" panose="020F0502020204030204"/>
              </a:rPr>
              <a:t> von Wohnungs- und Obdachlosigkeit auflegen.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Dabei ist der Housing-First-Ansatz ein zentraler Baustein, bei dem Obdachlose in eine Wohnung einziehen können, ohne sich zuvor für Hilfe „qualifizieren“ zu müssen. Kein Mensch soll ohne Obdach und eine dauerhafte würdevolle Unterbringung sein.</a:t>
            </a:r>
            <a:r>
              <a:rPr lang="de-DE" sz="614" dirty="0">
                <a:solidFill>
                  <a:prstClr val="white"/>
                </a:solidFill>
                <a:latin typeface="Calibri" panose="020F0502020204030204"/>
              </a:rPr>
              <a:t>.</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Für uns ist es ein sehr wichtiges Anliegen, Obdachlosigkeit zu </a:t>
            </a:r>
            <a:r>
              <a:rPr lang="de-DE" sz="614" dirty="0" err="1">
                <a:solidFill>
                  <a:prstClr val="black"/>
                </a:solidFill>
                <a:latin typeface="Calibri" panose="020F0502020204030204"/>
              </a:rPr>
              <a:t>redu</a:t>
            </a:r>
            <a:r>
              <a:rPr lang="de-DE" sz="614" dirty="0">
                <a:solidFill>
                  <a:prstClr val="black"/>
                </a:solidFill>
                <a:latin typeface="Calibri" panose="020F0502020204030204"/>
              </a:rPr>
              <a:t>-zieren und den Menschen ein selbstbestimmtes Leben zu </a:t>
            </a:r>
            <a:r>
              <a:rPr lang="de-DE" sz="614" dirty="0" err="1">
                <a:solidFill>
                  <a:prstClr val="black"/>
                </a:solidFill>
                <a:latin typeface="Calibri" panose="020F0502020204030204"/>
              </a:rPr>
              <a:t>ermögli-chen</a:t>
            </a:r>
            <a:r>
              <a:rPr lang="de-DE" sz="614" dirty="0">
                <a:solidFill>
                  <a:prstClr val="black"/>
                </a:solidFill>
                <a:latin typeface="Calibri" panose="020F0502020204030204"/>
              </a:rPr>
              <a:t>. Von der aktuellen Corona-Pandemie sind auch obdachlose Menschen besonders betroffen und benötigen dringend </a:t>
            </a:r>
            <a:r>
              <a:rPr lang="de-DE" sz="614" dirty="0" err="1">
                <a:solidFill>
                  <a:prstClr val="black"/>
                </a:solidFill>
                <a:latin typeface="Calibri" panose="020F0502020204030204"/>
              </a:rPr>
              <a:t>Unterstüt-zung</a:t>
            </a:r>
            <a:r>
              <a:rPr lang="de-DE" sz="614" dirty="0">
                <a:solidFill>
                  <a:prstClr val="black"/>
                </a:solidFill>
                <a:latin typeface="Calibri" panose="020F0502020204030204"/>
              </a:rPr>
              <a: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FDP-Fraktion im Deutschen Bundestag hat zu diesem Thema detaillierte Vorschläge erarbeitet. Sie fordert u. a. eine Taskforce aus Bund, Ländern und Kommunen, um Lösungen zu erarbeiten. Außer-dem soll der „Housing First“-Ansatz weiterentwickelt werden, der eine eigene Wohnung als oberste Priorität ansieht.</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den Ansatz Housing First verankern. Er bedeutet, Obdach-lose schnell und als ersten Schritt in Wohnungen unterzubringen. Obdachlose Menschen sollen einfach Hilfe und Rat erhalten.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Für Übergangseinrichtungen wollen wir klare gesetzliche Mindest-standards, etwa zur Größe der Räume oder den sanitären </a:t>
            </a:r>
            <a:r>
              <a:rPr lang="de-DE" sz="614" dirty="0" err="1">
                <a:solidFill>
                  <a:prstClr val="black"/>
                </a:solidFill>
                <a:latin typeface="Calibri" panose="020F0502020204030204"/>
              </a:rPr>
              <a:t>Einrich-tungen</a:t>
            </a:r>
            <a:r>
              <a:rPr lang="de-DE" sz="614" dirty="0">
                <a:solidFill>
                  <a:prstClr val="black"/>
                </a:solidFill>
                <a:latin typeface="Calibri" panose="020F0502020204030204"/>
              </a:rPr>
              <a:t>. Niemand darf auf der Straße landen, weil er oder sie die Miete nicht bezahlen konnte. Leerstehende Häuser und Hotels sollen von den Städten und Gemeinden genutzt werden können, um Ob- dachlosen eine Unterkunft bieten zu können.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Wohnen ist ein Menschenrecht. Menschen, die auf der Straße leben, wollen wir dauerhaft aus der Obdachlosigkeit helfen. Dafür werden wir insbesondere sogenannte Housing-First-Konzepte fördern. Hier- nach beginnt jede Hilfe für Obdachlose mit einer eigenen Wohnung, mit einem Wohnungsschlüssel, Privatsphäre und der grundsätzlichen Möglichkeit für ein selbstbestimmtes Leben.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Andere Hilfeleistungen, etwa gegen Drogensucht, Arbeitslosigkeit oder seelischer Vereinsamung, folgen, nachdem die Menschen ein neues zu Hause gefunden haben.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Obdachlosigkeit ist ein komplexes Problem, bei dem nicht selten auch psychische Krankheiten eine Rolle spielen.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Obdachlosen Bürgern stehen jederzeit die Nutzung der vielen Hilfsprogramme, Helfer und selbstverständlich Sozialleistungen zu.  Diese müssen aber auch angenommen werden.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Um mehr Wohnungen anbieten zu können, möchte die AfD das Wohngeld ausweiten, um die soziale Durchmischung in den </a:t>
            </a:r>
            <a:r>
              <a:rPr lang="de-DE" sz="614" dirty="0" err="1">
                <a:solidFill>
                  <a:prstClr val="black"/>
                </a:solidFill>
                <a:latin typeface="Calibri" panose="020F0502020204030204"/>
              </a:rPr>
              <a:t>Wohnge</a:t>
            </a:r>
            <a:r>
              <a:rPr lang="de-DE" sz="614" dirty="0">
                <a:solidFill>
                  <a:prstClr val="black"/>
                </a:solidFill>
                <a:latin typeface="Calibri" panose="020F0502020204030204"/>
              </a:rPr>
              <a:t>- bieten zu erhalten.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5233902" y="1836607"/>
            <a:ext cx="1249918" cy="1393137"/>
          </a:xfrm>
          <a:prstGeom prst="rect">
            <a:avLst/>
          </a:prstGeom>
        </p:spPr>
      </p:pic>
      <p:pic>
        <p:nvPicPr>
          <p:cNvPr id="23" name="Picture 4" descr="https://dbjr.org/apps/files_sharing/publicpreview/ja4Q9sbinPH3KPg?file=/1.%20Grafikdesign%20Material%20Bundestagswahl%202021/3.%20Figuren%202021/0221_DBJR_Monster_Kompas.png&amp;fileId=1574182&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7610" y="3861704"/>
            <a:ext cx="1921330" cy="3364551"/>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821351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Wie kann der Vorrang von ÖPNV, Fahrrädern und Fußgänger*innen im </a:t>
            </a:r>
            <a:r>
              <a:rPr lang="de-DE" sz="1579" b="1" dirty="0">
                <a:solidFill>
                  <a:prstClr val="black"/>
                </a:solidFill>
                <a:latin typeface="Calibri" panose="020F0502020204030204"/>
              </a:rPr>
              <a:t>(Stadt-) Verkehr </a:t>
            </a:r>
            <a:r>
              <a:rPr lang="de-DE" sz="1579" b="1" dirty="0">
                <a:solidFill>
                  <a:prstClr val="white"/>
                </a:solidFill>
                <a:latin typeface="Calibri" panose="020F0502020204030204"/>
              </a:rPr>
              <a:t>geschaffen 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Gute und sichere Wege sind der entscheidende Schlüssel für den Radverkehr und werden von den Radfahrerinnen und Radfahrern zu- recht eingefordert. Es geht um gut ausgebaute Radverkehrswege, sichere Abstellmöglichkeiten und Sharing-Systeme. CDU und CSU wollen den Nationalen Radverkehrsplan mit Nachdruck umsetzen und weiterentwickeln. Dieser umfasst viel mehr als den Radwegebau an Bundesstraßen.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werden auch vernetzte Wege in den Kommunen und Regionen weiter fördern und setzen auf Radschnellwege, um den </a:t>
            </a:r>
            <a:r>
              <a:rPr lang="de-DE" sz="614" dirty="0" err="1">
                <a:solidFill>
                  <a:prstClr val="black"/>
                </a:solidFill>
                <a:latin typeface="Calibri" panose="020F0502020204030204"/>
              </a:rPr>
              <a:t>Pendelver</a:t>
            </a:r>
            <a:r>
              <a:rPr lang="de-DE" sz="614" dirty="0">
                <a:solidFill>
                  <a:prstClr val="black"/>
                </a:solidFill>
                <a:latin typeface="Calibri" panose="020F0502020204030204"/>
              </a:rPr>
              <a:t>-kehr zur Arbeit attraktiver zu machen.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GRÜNE wollen die Verkehrsregeln neu aufstellen und es Städten erleichtern, den Umweltverbund zu stärken und Innenstädte </a:t>
            </a:r>
            <a:r>
              <a:rPr lang="de-DE" sz="614" dirty="0" err="1">
                <a:solidFill>
                  <a:prstClr val="black"/>
                </a:solidFill>
                <a:latin typeface="Calibri" panose="020F0502020204030204"/>
              </a:rPr>
              <a:t>attrak-tiver</a:t>
            </a:r>
            <a:r>
              <a:rPr lang="de-DE" sz="614" dirty="0">
                <a:solidFill>
                  <a:prstClr val="black"/>
                </a:solidFill>
                <a:latin typeface="Calibri" panose="020F0502020204030204"/>
              </a:rPr>
              <a:t> zu machen. Zum Beispiel wollen wir die Begründungspflicht für die Anlage von Radwegen oder die Einrichtung von Tempo 30 </a:t>
            </a:r>
            <a:r>
              <a:rPr lang="de-DE" sz="614" dirty="0" err="1">
                <a:solidFill>
                  <a:prstClr val="black"/>
                </a:solidFill>
                <a:latin typeface="Calibri" panose="020F0502020204030204"/>
              </a:rPr>
              <a:t>strei-chen</a:t>
            </a:r>
            <a:r>
              <a:rPr lang="de-DE" sz="614" dirty="0">
                <a:solidFill>
                  <a:prstClr val="black"/>
                </a:solidFill>
                <a:latin typeface="Calibri" panose="020F0502020204030204"/>
              </a:rPr>
              <a: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Dazu werden wir die Straßenverkehrsordnung reformieren. Heute müssen sich erst schwere Unfälle ereignen, damit mehr </a:t>
            </a:r>
            <a:r>
              <a:rPr lang="de-DE" sz="614" dirty="0" err="1">
                <a:solidFill>
                  <a:prstClr val="black"/>
                </a:solidFill>
                <a:latin typeface="Calibri" panose="020F0502020204030204"/>
              </a:rPr>
              <a:t>Verkehrssi-cherheit</a:t>
            </a:r>
            <a:r>
              <a:rPr lang="de-DE" sz="614" dirty="0">
                <a:solidFill>
                  <a:prstClr val="black"/>
                </a:solidFill>
                <a:latin typeface="Calibri" panose="020F0502020204030204"/>
              </a:rPr>
              <a:t> erlaubt ist - das ist nicht hinnehmbar! Und natürlich wollen wir GRÜNE die Mittel für den Ausbau von Bahn, ÖPNV und </a:t>
            </a:r>
            <a:r>
              <a:rPr lang="de-DE" sz="614" dirty="0" err="1">
                <a:solidFill>
                  <a:prstClr val="black"/>
                </a:solidFill>
                <a:latin typeface="Calibri" panose="020F0502020204030204"/>
              </a:rPr>
              <a:t>Radver</a:t>
            </a:r>
            <a:r>
              <a:rPr lang="de-DE" sz="614" dirty="0">
                <a:solidFill>
                  <a:prstClr val="black"/>
                </a:solidFill>
                <a:latin typeface="Calibri" panose="020F0502020204030204"/>
              </a:rPr>
              <a:t>-kehr stark erhöhen.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wollen, dass Deutschland seine Ideen </a:t>
            </a:r>
            <a:r>
              <a:rPr lang="de-DE" sz="614" dirty="0" err="1">
                <a:solidFill>
                  <a:prstClr val="black"/>
                </a:solidFill>
                <a:latin typeface="Calibri" panose="020F0502020204030204"/>
              </a:rPr>
              <a:t>schnel-ler</a:t>
            </a:r>
            <a:r>
              <a:rPr lang="de-DE" sz="614" dirty="0">
                <a:solidFill>
                  <a:prstClr val="black"/>
                </a:solidFill>
                <a:latin typeface="Calibri" panose="020F0502020204030204"/>
              </a:rPr>
              <a:t> umsetzen kann und die dafür notwendige Infrastruktur bekommt. Für alle Verkehrswege – von der Schiene über die Straße bis zum Radweg – brauchen wir mehr Investitionsmittel und einen zügigen Ausbau.</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Bei der Verkehrsplanung müssen die Bedürfnisse des Radverkehrs  umfassend berücksichtigt werden.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Ziel sind mehr sichere Radwege und Radfahrstreifen, die Konflikte mit dem motorisierten Verkehr vermeiden.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mehr Platz für Fußgänger*innen und Radfahrer*innen auf den Straßen, mehr sichere und intakte Rad- und Fußwege und mehr Fahrradabstellanlagen. Das verbessert die Lebensqualität und </a:t>
            </a:r>
            <a:r>
              <a:rPr lang="de-DE" sz="614" dirty="0" err="1">
                <a:solidFill>
                  <a:prstClr val="black"/>
                </a:solidFill>
                <a:latin typeface="Calibri" panose="020F0502020204030204"/>
              </a:rPr>
              <a:t>Ver</a:t>
            </a:r>
            <a:r>
              <a:rPr lang="de-DE" sz="614" dirty="0">
                <a:solidFill>
                  <a:prstClr val="black"/>
                </a:solidFill>
                <a:latin typeface="Calibri" panose="020F0502020204030204"/>
              </a:rPr>
              <a:t>- </a:t>
            </a:r>
            <a:r>
              <a:rPr lang="de-DE" sz="614" dirty="0" err="1">
                <a:solidFill>
                  <a:prstClr val="black"/>
                </a:solidFill>
                <a:latin typeface="Calibri" panose="020F0502020204030204"/>
              </a:rPr>
              <a:t>kehrssicherheit</a:t>
            </a:r>
            <a:r>
              <a:rPr lang="de-DE" sz="614" dirty="0">
                <a:solidFill>
                  <a:prstClr val="black"/>
                </a:solidFill>
                <a:latin typeface="Calibri" panose="020F0502020204030204"/>
              </a:rPr>
              <a:t>. Die Straßenverkehrs-Ordnung wollen wir fußgänger- und fahrradfreundlicher gestalten.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ein bundesweites Fahrradwegenetz. Den ÖPNV wollen wir deutlich ausbauen und kostenlos machen. Die Fahrgastzahlen sollen sich bis 2030 verdoppeln. Dafür brauchen wir 200.000 neue </a:t>
            </a:r>
            <a:r>
              <a:rPr lang="de-DE" sz="614" dirty="0" err="1">
                <a:solidFill>
                  <a:prstClr val="black"/>
                </a:solidFill>
                <a:latin typeface="Calibri" panose="020F0502020204030204"/>
              </a:rPr>
              <a:t>Beschäf-tigte</a:t>
            </a:r>
            <a:r>
              <a:rPr lang="de-DE" sz="614" dirty="0">
                <a:solidFill>
                  <a:prstClr val="black"/>
                </a:solidFill>
                <a:latin typeface="Calibri" panose="020F0502020204030204"/>
              </a:rPr>
              <a:t> im ÖPNV und deutlich bessere Arbeitsbedingungen.</a:t>
            </a:r>
            <a:r>
              <a:rPr lang="de-DE" sz="614" dirty="0">
                <a:solidFill>
                  <a:prstClr val="white"/>
                </a:solidFill>
                <a:latin typeface="Calibri" panose="020F0502020204030204"/>
              </a:rPr>
              <a:t>.</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Jede*r Bürger*in – egal wo – soll einen wohnortnahen Anschluss an den öffentlichen Verkehr haben. Dazu nutzen wir die Möglichketen der Digitalisierung. Modelle wie das 365-Euro-Ticket oder Modellpro-</a:t>
            </a:r>
            <a:r>
              <a:rPr lang="de-DE" sz="614" dirty="0" err="1">
                <a:solidFill>
                  <a:prstClr val="black"/>
                </a:solidFill>
                <a:latin typeface="Calibri" panose="020F0502020204030204"/>
              </a:rPr>
              <a:t>jekte</a:t>
            </a:r>
            <a:r>
              <a:rPr lang="de-DE" sz="614" dirty="0">
                <a:solidFill>
                  <a:prstClr val="black"/>
                </a:solidFill>
                <a:latin typeface="Calibri" panose="020F0502020204030204"/>
              </a:rPr>
              <a:t> für einen ticketfreien Nahverkehr unterstützen wir.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Für Kinder und Jugendlichen werden wir die freie Fahrt in Bus und Bahn im Nahverkehr durchsetzen. Durch Förderprogramme und ein geändertes Straßenverkehrsrecht sollen mehr Fläche für </a:t>
            </a:r>
            <a:r>
              <a:rPr lang="de-DE" sz="614" dirty="0" err="1">
                <a:solidFill>
                  <a:prstClr val="black"/>
                </a:solidFill>
                <a:latin typeface="Calibri" panose="020F0502020204030204"/>
              </a:rPr>
              <a:t>öffentli-chen</a:t>
            </a:r>
            <a:r>
              <a:rPr lang="de-DE" sz="614" dirty="0">
                <a:solidFill>
                  <a:prstClr val="black"/>
                </a:solidFill>
                <a:latin typeface="Calibri" panose="020F0502020204030204"/>
              </a:rPr>
              <a:t> Verkehr, Fußgänger*innen und Radfahrer*innen in den </a:t>
            </a:r>
            <a:r>
              <a:rPr lang="de-DE" sz="614" dirty="0" err="1">
                <a:solidFill>
                  <a:prstClr val="black"/>
                </a:solidFill>
                <a:latin typeface="Calibri" panose="020F0502020204030204"/>
              </a:rPr>
              <a:t>Kom-munen</a:t>
            </a:r>
            <a:r>
              <a:rPr lang="de-DE" sz="614" dirty="0">
                <a:solidFill>
                  <a:prstClr val="black"/>
                </a:solidFill>
                <a:latin typeface="Calibri" panose="020F0502020204030204"/>
              </a:rPr>
              <a:t> geschaffen werden.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AfD spricht sich für eine an den Bedürfnissen der Bürger </a:t>
            </a:r>
            <a:r>
              <a:rPr lang="de-DE" sz="614" dirty="0" err="1">
                <a:solidFill>
                  <a:prstClr val="black"/>
                </a:solidFill>
                <a:latin typeface="Calibri" panose="020F0502020204030204"/>
              </a:rPr>
              <a:t>orien-tierte</a:t>
            </a:r>
            <a:r>
              <a:rPr lang="de-DE" sz="614" dirty="0">
                <a:solidFill>
                  <a:prstClr val="black"/>
                </a:solidFill>
                <a:latin typeface="Calibri" panose="020F0502020204030204"/>
              </a:rPr>
              <a:t> Verkehrspolitik aus.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Eine ideologisch geleitete Verbotspolitik, die bestimmte Verkehrs-mittel bevorzugt oder diskriminiert, lehnt die AfD ab. Im Vordergrund steht für uns die Freiheit der Bürger in der Wahl des Verkehrsmittels. Individuelle Mobilität muss auch bezahlbar bleiben.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verstehen Verkehr nicht als Kampf um öffentlichen Raum, </a:t>
            </a:r>
            <a:r>
              <a:rPr lang="de-DE" sz="614" dirty="0" err="1">
                <a:solidFill>
                  <a:prstClr val="black"/>
                </a:solidFill>
                <a:latin typeface="Calibri" panose="020F0502020204030204"/>
              </a:rPr>
              <a:t>son</a:t>
            </a:r>
            <a:r>
              <a:rPr lang="de-DE" sz="614" dirty="0">
                <a:solidFill>
                  <a:prstClr val="black"/>
                </a:solidFill>
                <a:latin typeface="Calibri" panose="020F0502020204030204"/>
              </a:rPr>
              <a:t>- </a:t>
            </a:r>
            <a:r>
              <a:rPr lang="de-DE" sz="614" dirty="0" err="1">
                <a:solidFill>
                  <a:prstClr val="black"/>
                </a:solidFill>
                <a:latin typeface="Calibri" panose="020F0502020204030204"/>
              </a:rPr>
              <a:t>dern</a:t>
            </a:r>
            <a:r>
              <a:rPr lang="de-DE" sz="614" dirty="0">
                <a:solidFill>
                  <a:prstClr val="black"/>
                </a:solidFill>
                <a:latin typeface="Calibri" panose="020F0502020204030204"/>
              </a:rPr>
              <a:t> gestehen jedem Teilnehmer seine Räume zu. Eine kluge </a:t>
            </a:r>
            <a:r>
              <a:rPr lang="de-DE" sz="614" dirty="0" err="1">
                <a:solidFill>
                  <a:prstClr val="black"/>
                </a:solidFill>
                <a:latin typeface="Calibri" panose="020F0502020204030204"/>
              </a:rPr>
              <a:t>Ver</a:t>
            </a:r>
            <a:r>
              <a:rPr lang="de-DE" sz="614" dirty="0">
                <a:solidFill>
                  <a:prstClr val="black"/>
                </a:solidFill>
                <a:latin typeface="Calibri" panose="020F0502020204030204"/>
              </a:rPr>
              <a:t>- </a:t>
            </a:r>
            <a:r>
              <a:rPr lang="de-DE" sz="614" dirty="0" err="1">
                <a:solidFill>
                  <a:prstClr val="black"/>
                </a:solidFill>
                <a:latin typeface="Calibri" panose="020F0502020204030204"/>
              </a:rPr>
              <a:t>kehrsplanung</a:t>
            </a:r>
            <a:r>
              <a:rPr lang="de-DE" sz="614" dirty="0">
                <a:solidFill>
                  <a:prstClr val="black"/>
                </a:solidFill>
                <a:latin typeface="Calibri" panose="020F0502020204030204"/>
              </a:rPr>
              <a:t> hat auch keine Diskriminierung nötig.</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9025706" y="1085675"/>
            <a:ext cx="1666106" cy="2081801"/>
          </a:xfrm>
          <a:prstGeom prst="rect">
            <a:avLst/>
          </a:prstGeom>
        </p:spPr>
      </p:pic>
      <p:pic>
        <p:nvPicPr>
          <p:cNvPr id="7170" name="Picture 2" descr="https://dbjr.org/apps/files_sharing/publicpreview/ja4Q9sbinPH3KPg?file=/1.%20Grafikdesign%20Material%20Bundestagswahl%202021/3.%20Figuren%202021/0221_DBJR_Monster_Fuss.png&amp;fileId=157419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97079" y="3825410"/>
            <a:ext cx="1822141" cy="3095711"/>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66670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700" b="1" dirty="0" smtClean="0">
                <a:solidFill>
                  <a:srgbClr val="FFFFFF"/>
                </a:solidFill>
                <a:latin typeface="Calibri" pitchFamily="34"/>
                <a:ea typeface="Arial" pitchFamily="18"/>
                <a:cs typeface="Arial" pitchFamily="18"/>
              </a:rPr>
              <a:t>Was heute passiert</a:t>
            </a:r>
            <a:r>
              <a:rPr lang="de-DE" sz="2700" b="1" i="0" u="none" strike="noStrike" baseline="0" dirty="0" smtClean="0">
                <a:ln>
                  <a:noFill/>
                </a:ln>
                <a:solidFill>
                  <a:srgbClr val="FFFFFF"/>
                </a:solidFill>
                <a:latin typeface="Calibri" pitchFamily="34"/>
                <a:ea typeface="Arial" pitchFamily="18"/>
                <a:cs typeface="Arial" pitchFamily="18"/>
              </a:rPr>
              <a:t>| </a:t>
            </a:r>
            <a:r>
              <a:rPr lang="de-DE" sz="2000" b="1" dirty="0" smtClean="0">
                <a:solidFill>
                  <a:srgbClr val="FFFFFF"/>
                </a:solidFill>
                <a:latin typeface="Calibri" pitchFamily="34"/>
                <a:ea typeface="Arial" pitchFamily="18"/>
                <a:cs typeface="Arial" pitchFamily="18"/>
              </a:rPr>
              <a:t>Übersicht</a:t>
            </a:r>
            <a:endParaRPr lang="de-DE" sz="2000" b="1" i="0" u="none" strike="noStrike" baseline="0" dirty="0">
              <a:ln>
                <a:noFill/>
              </a:ln>
              <a:solidFill>
                <a:srgbClr val="FFFFFF"/>
              </a:solidFill>
              <a:latin typeface="Calibri" pitchFamily="34"/>
              <a:ea typeface="Arial" pitchFamily="18"/>
              <a:cs typeface="Arial" pitchFamily="18"/>
            </a:endParaRPr>
          </a:p>
        </p:txBody>
      </p:sp>
      <p:sp>
        <p:nvSpPr>
          <p:cNvPr id="7" name="Rechteck 6"/>
          <p:cNvSpPr/>
          <p:nvPr/>
        </p:nvSpPr>
        <p:spPr>
          <a:xfrm>
            <a:off x="4010402" y="1296501"/>
            <a:ext cx="6588144" cy="4893647"/>
          </a:xfrm>
          <a:prstGeom prst="rect">
            <a:avLst/>
          </a:prstGeom>
        </p:spPr>
        <p:txBody>
          <a:bodyPr wrap="square">
            <a:spAutoFit/>
          </a:bodyPr>
          <a:lstStyle/>
          <a:p>
            <a:pPr marL="742950" indent="-742950">
              <a:buFont typeface="Arial" panose="020B0604020202020204" pitchFamily="34" charset="0"/>
              <a:buChar char="•"/>
            </a:pPr>
            <a:r>
              <a:rPr lang="de-DE" sz="2350" dirty="0" smtClean="0">
                <a:solidFill>
                  <a:srgbClr val="E4036F"/>
                </a:solidFill>
              </a:rPr>
              <a:t>Vorstellungsrunde</a:t>
            </a:r>
          </a:p>
          <a:p>
            <a:endParaRPr lang="de-DE" sz="2350" dirty="0" smtClean="0">
              <a:solidFill>
                <a:srgbClr val="E4036F"/>
              </a:solidFill>
            </a:endParaRPr>
          </a:p>
          <a:p>
            <a:pPr marL="742950" indent="-742950">
              <a:buFont typeface="Arial" panose="020B0604020202020204" pitchFamily="34" charset="0"/>
              <a:buChar char="•"/>
            </a:pPr>
            <a:r>
              <a:rPr lang="de-DE" sz="2350" dirty="0" smtClean="0">
                <a:solidFill>
                  <a:srgbClr val="007A82"/>
                </a:solidFill>
              </a:rPr>
              <a:t>Themeneinstieg</a:t>
            </a:r>
          </a:p>
          <a:p>
            <a:endParaRPr lang="de-DE" sz="2350" dirty="0" smtClean="0">
              <a:solidFill>
                <a:srgbClr val="007A82"/>
              </a:solidFill>
            </a:endParaRPr>
          </a:p>
          <a:p>
            <a:pPr marL="742950" indent="-742950">
              <a:buFont typeface="Arial" panose="020B0604020202020204" pitchFamily="34" charset="0"/>
              <a:buChar char="•"/>
            </a:pPr>
            <a:r>
              <a:rPr lang="de-DE" sz="2350" dirty="0" smtClean="0">
                <a:solidFill>
                  <a:srgbClr val="007A82"/>
                </a:solidFill>
              </a:rPr>
              <a:t>Themen im Bundestag</a:t>
            </a:r>
          </a:p>
          <a:p>
            <a:endParaRPr lang="de-DE" sz="2350" dirty="0" smtClean="0">
              <a:solidFill>
                <a:srgbClr val="007A82"/>
              </a:solidFill>
            </a:endParaRPr>
          </a:p>
          <a:p>
            <a:pPr marL="742950" indent="-742950">
              <a:buFont typeface="Arial" panose="020B0604020202020204" pitchFamily="34" charset="0"/>
              <a:buChar char="•"/>
            </a:pPr>
            <a:r>
              <a:rPr lang="de-DE" sz="2350" dirty="0" smtClean="0">
                <a:solidFill>
                  <a:srgbClr val="007A82"/>
                </a:solidFill>
              </a:rPr>
              <a:t>Bezug auf Bundestags-Themen</a:t>
            </a:r>
          </a:p>
          <a:p>
            <a:endParaRPr lang="de-DE" sz="2350" dirty="0" smtClean="0">
              <a:solidFill>
                <a:srgbClr val="007A82"/>
              </a:solidFill>
            </a:endParaRPr>
          </a:p>
          <a:p>
            <a:pPr marL="742950" indent="-742950">
              <a:buFont typeface="Arial" panose="020B0604020202020204" pitchFamily="34" charset="0"/>
              <a:buChar char="•"/>
            </a:pPr>
            <a:r>
              <a:rPr lang="de-DE" sz="2350" dirty="0">
                <a:solidFill>
                  <a:srgbClr val="007A82"/>
                </a:solidFill>
              </a:rPr>
              <a:t>r</a:t>
            </a:r>
            <a:r>
              <a:rPr lang="de-DE" sz="2350" dirty="0" smtClean="0">
                <a:solidFill>
                  <a:srgbClr val="007A82"/>
                </a:solidFill>
              </a:rPr>
              <a:t>elevante Themen für euch</a:t>
            </a:r>
          </a:p>
          <a:p>
            <a:endParaRPr lang="de-DE" sz="2350" dirty="0" smtClean="0">
              <a:solidFill>
                <a:srgbClr val="007A82"/>
              </a:solidFill>
            </a:endParaRPr>
          </a:p>
          <a:p>
            <a:pPr marL="742950" indent="-742950">
              <a:buFont typeface="Arial" panose="020B0604020202020204" pitchFamily="34" charset="0"/>
              <a:buChar char="•"/>
            </a:pPr>
            <a:r>
              <a:rPr lang="de-DE" sz="2350" dirty="0" smtClean="0">
                <a:solidFill>
                  <a:srgbClr val="007A82"/>
                </a:solidFill>
              </a:rPr>
              <a:t>Positionen der Parteien &gt; Wahlprogramme</a:t>
            </a:r>
          </a:p>
          <a:p>
            <a:pPr marL="742950" indent="-742950">
              <a:buFont typeface="Arial" panose="020B0604020202020204" pitchFamily="34" charset="0"/>
              <a:buChar char="•"/>
            </a:pPr>
            <a:endParaRPr lang="de-DE" sz="2350" dirty="0" smtClean="0">
              <a:solidFill>
                <a:srgbClr val="007A82"/>
              </a:solidFill>
            </a:endParaRPr>
          </a:p>
          <a:p>
            <a:pPr marL="742950" indent="-742950">
              <a:buFont typeface="Arial" panose="020B0604020202020204" pitchFamily="34" charset="0"/>
              <a:buChar char="•"/>
            </a:pPr>
            <a:r>
              <a:rPr lang="de-DE" sz="2350" dirty="0" smtClean="0">
                <a:solidFill>
                  <a:srgbClr val="007A82"/>
                </a:solidFill>
              </a:rPr>
              <a:t>Sachsen und der Bund</a:t>
            </a: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7155">
            <a:off x="509843" y="2247145"/>
            <a:ext cx="3335103" cy="3335103"/>
          </a:xfrm>
          <a:prstGeom prst="rect">
            <a:avLst/>
          </a:prstGeom>
        </p:spPr>
      </p:pic>
    </p:spTree>
    <p:extLst>
      <p:ext uri="{BB962C8B-B14F-4D97-AF65-F5344CB8AC3E}">
        <p14:creationId xmlns:p14="http://schemas.microsoft.com/office/powerpoint/2010/main" val="220069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Wie haben Sie junge Menschen an Ihrem </a:t>
            </a:r>
            <a:r>
              <a:rPr lang="de-DE" sz="1579" b="1" dirty="0">
                <a:solidFill>
                  <a:prstClr val="black"/>
                </a:solidFill>
                <a:latin typeface="Calibri" panose="020F0502020204030204"/>
              </a:rPr>
              <a:t>Wahlprogramm</a:t>
            </a:r>
            <a:r>
              <a:rPr lang="de-DE" sz="1579" b="1" dirty="0">
                <a:solidFill>
                  <a:prstClr val="white"/>
                </a:solidFill>
                <a:latin typeface="Calibri" panose="020F0502020204030204"/>
              </a:rPr>
              <a:t> beteiligt?</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haben die größte digitale Beteiligungskampagne in unserer Ge- schichte gestartet. Der Rücklauf war überwältigend! Wir haben unter den vielen tausend Ideen die besten ausgesucht und die meist jungen Leute zu einem Pitch einladen. Fast alle Ideen sind dann auch direkt ins Regierungsprogramm gewandert. Zum Beispiel das kostenlose Interrail-Ticket für alle 18-Jährigen oder dass junge Menschen neben ihrer Ausbildung noch mehr dazuverdienen können.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Und ganz wichtig: die Generationenrente, bei der der Staat von </a:t>
            </a:r>
            <a:r>
              <a:rPr lang="de-DE" sz="614" dirty="0" err="1">
                <a:solidFill>
                  <a:prstClr val="black"/>
                </a:solidFill>
                <a:latin typeface="Calibri" panose="020F0502020204030204"/>
              </a:rPr>
              <a:t>Ge</a:t>
            </a:r>
            <a:r>
              <a:rPr lang="de-DE" sz="614" dirty="0">
                <a:solidFill>
                  <a:prstClr val="black"/>
                </a:solidFill>
                <a:latin typeface="Calibri" panose="020F0502020204030204"/>
              </a:rPr>
              <a:t>- </a:t>
            </a:r>
            <a:r>
              <a:rPr lang="de-DE" sz="614" dirty="0" err="1">
                <a:solidFill>
                  <a:prstClr val="black"/>
                </a:solidFill>
                <a:latin typeface="Calibri" panose="020F0502020204030204"/>
              </a:rPr>
              <a:t>burt</a:t>
            </a:r>
            <a:r>
              <a:rPr lang="de-DE" sz="614" dirty="0">
                <a:solidFill>
                  <a:prstClr val="black"/>
                </a:solidFill>
                <a:latin typeface="Calibri" panose="020F0502020204030204"/>
              </a:rPr>
              <a:t> an in die Altersvorsorge einzahlt.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Ausarbeitung des Grünen Wahlprogramms ist ein </a:t>
            </a:r>
            <a:r>
              <a:rPr lang="de-DE" sz="614" dirty="0" err="1">
                <a:solidFill>
                  <a:prstClr val="black"/>
                </a:solidFill>
                <a:latin typeface="Calibri" panose="020F0502020204030204"/>
              </a:rPr>
              <a:t>basisdemokra-tischer</a:t>
            </a:r>
            <a:r>
              <a:rPr lang="de-DE" sz="614" dirty="0">
                <a:solidFill>
                  <a:prstClr val="black"/>
                </a:solidFill>
                <a:latin typeface="Calibri" panose="020F0502020204030204"/>
              </a:rPr>
              <a:t> Prozess bei dem sowohl innerparteiliche Gruppen als auch Einzelmitglieder Änderungsanträge einbringen können.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Grüne Jugend ist in diesem Prozess stets eine der aktivsten </a:t>
            </a:r>
            <a:r>
              <a:rPr lang="de-DE" sz="614" dirty="0" err="1">
                <a:solidFill>
                  <a:prstClr val="black"/>
                </a:solidFill>
                <a:latin typeface="Calibri" panose="020F0502020204030204"/>
              </a:rPr>
              <a:t>Grup-pen</a:t>
            </a:r>
            <a:r>
              <a:rPr lang="de-DE" sz="614" dirty="0">
                <a:solidFill>
                  <a:prstClr val="black"/>
                </a:solidFill>
                <a:latin typeface="Calibri" panose="020F0502020204030204"/>
              </a:rPr>
              <a:t> und sorgt so dafür, dass sich auch die Perspektive junger Men-  </a:t>
            </a:r>
            <a:r>
              <a:rPr lang="de-DE" sz="614" dirty="0" err="1">
                <a:solidFill>
                  <a:prstClr val="black"/>
                </a:solidFill>
                <a:latin typeface="Calibri" panose="020F0502020204030204"/>
              </a:rPr>
              <a:t>schen</a:t>
            </a:r>
            <a:r>
              <a:rPr lang="de-DE" sz="614" dirty="0">
                <a:solidFill>
                  <a:prstClr val="black"/>
                </a:solidFill>
                <a:latin typeface="Calibri" panose="020F0502020204030204"/>
              </a:rPr>
              <a:t> im Programm niederschlägt. Zudem hatten sich in diesem Jahr auch besonders viele junge Neumitglieder über Einzelanträge </a:t>
            </a:r>
            <a:r>
              <a:rPr lang="de-DE" sz="614" dirty="0" err="1">
                <a:solidFill>
                  <a:prstClr val="black"/>
                </a:solidFill>
                <a:latin typeface="Calibri" panose="020F0502020204030204"/>
              </a:rPr>
              <a:t>betei</a:t>
            </a:r>
            <a:r>
              <a:rPr lang="de-DE" sz="614" dirty="0">
                <a:solidFill>
                  <a:prstClr val="black"/>
                </a:solidFill>
                <a:latin typeface="Calibri" panose="020F0502020204030204"/>
              </a:rPr>
              <a:t>- </a:t>
            </a:r>
            <a:r>
              <a:rPr lang="de-DE" sz="614" dirty="0" err="1">
                <a:solidFill>
                  <a:prstClr val="black"/>
                </a:solidFill>
                <a:latin typeface="Calibri" panose="020F0502020204030204"/>
              </a:rPr>
              <a:t>ligt</a:t>
            </a:r>
            <a:r>
              <a:rPr lang="de-DE" sz="614" dirty="0">
                <a:solidFill>
                  <a:prstClr val="black"/>
                </a:solidFill>
                <a:latin typeface="Calibri" panose="020F0502020204030204"/>
              </a:rPr>
              <a:t>.</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Bei der Erarbeitung unseres Wahlprogramms haben wir als Mitmach-partei Bürgerinnen und Bürgern die Möglichkeit gegeben, Ideen und Vorschläge einzubringen. Über unser digitales Umfrage- und </a:t>
            </a:r>
            <a:r>
              <a:rPr lang="de-DE" sz="614" dirty="0" err="1">
                <a:solidFill>
                  <a:prstClr val="black"/>
                </a:solidFill>
                <a:latin typeface="Calibri" panose="020F0502020204030204"/>
              </a:rPr>
              <a:t>Beteili-gungstool</a:t>
            </a:r>
            <a:r>
              <a:rPr lang="de-DE" sz="614" dirty="0">
                <a:solidFill>
                  <a:prstClr val="black"/>
                </a:solidFill>
                <a:latin typeface="Calibri" panose="020F0502020204030204"/>
              </a:rPr>
              <a:t> „FDP fragt“ konnten sie sich schnell und unkompliziert am Programmprozess beteiligen. Dabei haben wir viele neue Ideen er- halten.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Zudem haben wir alle interessierten Bürgerinnen und Bürger </a:t>
            </a:r>
            <a:r>
              <a:rPr lang="de-DE" sz="614" dirty="0" err="1">
                <a:solidFill>
                  <a:prstClr val="black"/>
                </a:solidFill>
                <a:latin typeface="Calibri" panose="020F0502020204030204"/>
              </a:rPr>
              <a:t>einge</a:t>
            </a:r>
            <a:r>
              <a:rPr lang="de-DE" sz="614" dirty="0">
                <a:solidFill>
                  <a:prstClr val="black"/>
                </a:solidFill>
                <a:latin typeface="Calibri" panose="020F0502020204030204"/>
              </a:rPr>
              <a:t>-laden, unsere Forderungen des Programmentwurfs über unsere </a:t>
            </a:r>
            <a:r>
              <a:rPr lang="de-DE" sz="614" dirty="0" err="1">
                <a:solidFill>
                  <a:prstClr val="black"/>
                </a:solidFill>
                <a:latin typeface="Calibri" panose="020F0502020204030204"/>
              </a:rPr>
              <a:t>digi</a:t>
            </a:r>
            <a:r>
              <a:rPr lang="de-DE" sz="614" dirty="0">
                <a:solidFill>
                  <a:prstClr val="black"/>
                </a:solidFill>
                <a:latin typeface="Calibri" panose="020F0502020204030204"/>
              </a:rPr>
              <a:t>- </a:t>
            </a:r>
            <a:r>
              <a:rPr lang="de-DE" sz="614" dirty="0" err="1">
                <a:solidFill>
                  <a:prstClr val="black"/>
                </a:solidFill>
                <a:latin typeface="Calibri" panose="020F0502020204030204"/>
              </a:rPr>
              <a:t>tale</a:t>
            </a:r>
            <a:r>
              <a:rPr lang="de-DE" sz="614" dirty="0">
                <a:solidFill>
                  <a:prstClr val="black"/>
                </a:solidFill>
                <a:latin typeface="Calibri" panose="020F0502020204030204"/>
              </a:rPr>
              <a:t> Plattform „meine </a:t>
            </a:r>
            <a:r>
              <a:rPr lang="de-DE" sz="614" dirty="0" err="1">
                <a:solidFill>
                  <a:prstClr val="black"/>
                </a:solidFill>
                <a:latin typeface="Calibri" panose="020F0502020204030204"/>
              </a:rPr>
              <a:t>freiheit</a:t>
            </a:r>
            <a:r>
              <a:rPr lang="de-DE" sz="614" dirty="0">
                <a:solidFill>
                  <a:prstClr val="black"/>
                </a:solidFill>
                <a:latin typeface="Calibri" panose="020F0502020204030204"/>
              </a:rPr>
              <a:t>“ zu diskutieren.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Bei der LINKE organisieren sich junge Menschen vor allem in </a:t>
            </a:r>
            <a:r>
              <a:rPr lang="de-DE" sz="614" dirty="0" err="1">
                <a:solidFill>
                  <a:prstClr val="black"/>
                </a:solidFill>
                <a:latin typeface="Calibri" panose="020F0502020204030204"/>
              </a:rPr>
              <a:t>unse-rem</a:t>
            </a:r>
            <a:r>
              <a:rPr lang="de-DE" sz="614" dirty="0">
                <a:solidFill>
                  <a:prstClr val="black"/>
                </a:solidFill>
                <a:latin typeface="Calibri" panose="020F0502020204030204"/>
              </a:rPr>
              <a:t> Jugendverband Linksjugend. solid und im Studierendenverband DIE LINKE.SDS. Beide Verbände waren in die Erstellung unseres Wahl- </a:t>
            </a:r>
            <a:r>
              <a:rPr lang="de-DE" sz="614" dirty="0" err="1">
                <a:solidFill>
                  <a:prstClr val="black"/>
                </a:solidFill>
                <a:latin typeface="Calibri" panose="020F0502020204030204"/>
              </a:rPr>
              <a:t>programms</a:t>
            </a:r>
            <a:r>
              <a:rPr lang="de-DE" sz="614" dirty="0">
                <a:solidFill>
                  <a:prstClr val="black"/>
                </a:solidFill>
                <a:latin typeface="Calibri" panose="020F0502020204030204"/>
              </a:rPr>
              <a:t> einbezogen und haben eigene Vorschläge eingebracht.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Auf unseren Parteitagen, die über alle zentralen Fragen unserer Politik entscheiden, haben die beiden Verbände eigene Delegierte mit Antrags-, Rede- und Abstimmungsrecht. Sie bringen aus ihrer Ar- </a:t>
            </a:r>
            <a:r>
              <a:rPr lang="de-DE" sz="614" dirty="0" err="1">
                <a:solidFill>
                  <a:prstClr val="black"/>
                </a:solidFill>
                <a:latin typeface="Calibri" panose="020F0502020204030204"/>
              </a:rPr>
              <a:t>beit</a:t>
            </a:r>
            <a:r>
              <a:rPr lang="de-DE" sz="614" dirty="0">
                <a:solidFill>
                  <a:prstClr val="black"/>
                </a:solidFill>
                <a:latin typeface="Calibri" panose="020F0502020204030204"/>
              </a:rPr>
              <a:t> mit jungen Menschen auch außerhalb der Partei viele Anliegen in unsere Debatten ein.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Bei uns spielen junge Menschen nicht nur bei der Erstellung von Wahlprogrammen eine wichtige Rolle. In der Arbeitsgemeinschaft der Jungsozialistinnen und Jungsozialisten (Jusos) engagieren sich über 70.000 Menschen im Alter ab 14 Jahren.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Jusos sind mit ihrer Vorsitzenden Jessica Rosenthal an allen </a:t>
            </a:r>
            <a:r>
              <a:rPr lang="de-DE" sz="614" dirty="0" err="1">
                <a:solidFill>
                  <a:prstClr val="black"/>
                </a:solidFill>
                <a:latin typeface="Calibri" panose="020F0502020204030204"/>
              </a:rPr>
              <a:t>Ent</a:t>
            </a:r>
            <a:r>
              <a:rPr lang="de-DE" sz="614" dirty="0">
                <a:solidFill>
                  <a:prstClr val="black"/>
                </a:solidFill>
                <a:latin typeface="Calibri" panose="020F0502020204030204"/>
              </a:rPr>
              <a:t>- </a:t>
            </a:r>
            <a:r>
              <a:rPr lang="de-DE" sz="614" dirty="0" err="1">
                <a:solidFill>
                  <a:prstClr val="black"/>
                </a:solidFill>
                <a:latin typeface="Calibri" panose="020F0502020204030204"/>
              </a:rPr>
              <a:t>scheidungen</a:t>
            </a:r>
            <a:r>
              <a:rPr lang="de-DE" sz="614" dirty="0">
                <a:solidFill>
                  <a:prstClr val="black"/>
                </a:solidFill>
                <a:latin typeface="Calibri" panose="020F0502020204030204"/>
              </a:rPr>
              <a:t> der SPD beteiligt. Sie sorgen dafür, dass wir den Blick auf und die Perspektive von jungen Menschen bei allen </a:t>
            </a:r>
            <a:r>
              <a:rPr lang="de-DE" sz="614" dirty="0" err="1">
                <a:solidFill>
                  <a:prstClr val="black"/>
                </a:solidFill>
                <a:latin typeface="Calibri" panose="020F0502020204030204"/>
              </a:rPr>
              <a:t>Entschei-dungen</a:t>
            </a:r>
            <a:r>
              <a:rPr lang="de-DE" sz="614" dirty="0">
                <a:solidFill>
                  <a:prstClr val="black"/>
                </a:solidFill>
                <a:latin typeface="Calibri" panose="020F0502020204030204"/>
              </a:rPr>
              <a:t> mitberücksichtigen. Das war bei der Erstellung des Wahlpro-gramms 2021 natürlich auch wieder der Fall.</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 Programm wird durch unsere Mitglieder geschrieben. Sie </a:t>
            </a:r>
            <a:r>
              <a:rPr lang="de-DE" sz="614" dirty="0" err="1">
                <a:solidFill>
                  <a:prstClr val="black"/>
                </a:solidFill>
                <a:latin typeface="Calibri" panose="020F0502020204030204"/>
              </a:rPr>
              <a:t>enga</a:t>
            </a:r>
            <a:r>
              <a:rPr lang="de-DE" sz="614" dirty="0">
                <a:solidFill>
                  <a:prstClr val="black"/>
                </a:solidFill>
                <a:latin typeface="Calibri" panose="020F0502020204030204"/>
              </a:rPr>
              <a:t>-gieren sich ehrenamtlich in den Fachausschüssen. Diese Programm-auszüge werden anschließend zusammengetragen und vom Bundes- </a:t>
            </a:r>
            <a:r>
              <a:rPr lang="de-DE" sz="614" dirty="0" err="1">
                <a:solidFill>
                  <a:prstClr val="black"/>
                </a:solidFill>
                <a:latin typeface="Calibri" panose="020F0502020204030204"/>
              </a:rPr>
              <a:t>parteitag</a:t>
            </a:r>
            <a:r>
              <a:rPr lang="de-DE" sz="614" dirty="0">
                <a:solidFill>
                  <a:prstClr val="black"/>
                </a:solidFill>
                <a:latin typeface="Calibri" panose="020F0502020204030204"/>
              </a:rPr>
              <a:t> beschlossen.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Junge Menschen können sich durch Mitarbeit in der Partei daran  grundsätzlich gleichberechtigt beteiligen.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Je mehr junge Leute sich in Parteien engagieren, desto mehr Einfluss können sie erhalten. Aktuell sind noch nicht einmal 2% der </a:t>
            </a:r>
            <a:r>
              <a:rPr lang="de-DE" sz="614" dirty="0" err="1">
                <a:solidFill>
                  <a:prstClr val="black"/>
                </a:solidFill>
                <a:latin typeface="Calibri" panose="020F0502020204030204"/>
              </a:rPr>
              <a:t>Bevölker-ung</a:t>
            </a:r>
            <a:r>
              <a:rPr lang="de-DE" sz="614" dirty="0">
                <a:solidFill>
                  <a:prstClr val="black"/>
                </a:solidFill>
                <a:latin typeface="Calibri" panose="020F0502020204030204"/>
              </a:rPr>
              <a:t> politisch aktiv. Nur wer aktiv ist, kann auch selbst etwas </a:t>
            </a:r>
            <a:r>
              <a:rPr lang="de-DE" sz="614" dirty="0" err="1">
                <a:solidFill>
                  <a:prstClr val="black"/>
                </a:solidFill>
                <a:latin typeface="Calibri" panose="020F0502020204030204"/>
              </a:rPr>
              <a:t>verän-dern</a:t>
            </a:r>
            <a:r>
              <a:rPr lang="de-DE" sz="614" dirty="0">
                <a:solidFill>
                  <a:prstClr val="black"/>
                </a:solidFill>
                <a:latin typeface="Calibri" panose="020F0502020204030204"/>
              </a:rPr>
              <a: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74422" y="4319756"/>
            <a:ext cx="2414293" cy="2107019"/>
          </a:xfrm>
          <a:prstGeom prst="rect">
            <a:avLst/>
          </a:prstGeom>
        </p:spPr>
      </p:pic>
      <p:pic>
        <p:nvPicPr>
          <p:cNvPr id="8194" name="Picture 2" descr="https://dbjr.org/apps/files_sharing/publicpreview/ja4Q9sbinPH3KPg?file=/1.%20Grafikdesign%20Material%20Bundestagswahl%202021/3.%20Figuren%202021/0221_DBJR_Monster_Tobi.png&amp;fileId=1574145&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03551" y="3461907"/>
            <a:ext cx="1896863" cy="310265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472799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Ab welchem </a:t>
            </a:r>
            <a:r>
              <a:rPr lang="de-DE" sz="1579" b="1" dirty="0">
                <a:solidFill>
                  <a:prstClr val="black"/>
                </a:solidFill>
                <a:latin typeface="Calibri" panose="020F0502020204030204"/>
              </a:rPr>
              <a:t>Alter</a:t>
            </a:r>
            <a:r>
              <a:rPr lang="de-DE" sz="1579" b="1" dirty="0">
                <a:solidFill>
                  <a:prstClr val="white"/>
                </a:solidFill>
                <a:latin typeface="Calibri" panose="020F0502020204030204"/>
              </a:rPr>
              <a:t> sollen junge Menschen künftig den Bundestag wählen dürfen?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Dass sich junge Leute politisch schon früh engagieren, sich für </a:t>
            </a:r>
            <a:r>
              <a:rPr lang="de-DE" sz="614" dirty="0" err="1">
                <a:solidFill>
                  <a:prstClr val="black"/>
                </a:solidFill>
                <a:latin typeface="Calibri" panose="020F0502020204030204"/>
              </a:rPr>
              <a:t>kon</a:t>
            </a:r>
            <a:r>
              <a:rPr lang="de-DE" sz="614" dirty="0">
                <a:solidFill>
                  <a:prstClr val="black"/>
                </a:solidFill>
                <a:latin typeface="Calibri" panose="020F0502020204030204"/>
              </a:rPr>
              <a:t>- </a:t>
            </a:r>
            <a:r>
              <a:rPr lang="de-DE" sz="614" dirty="0" err="1">
                <a:solidFill>
                  <a:prstClr val="black"/>
                </a:solidFill>
                <a:latin typeface="Calibri" panose="020F0502020204030204"/>
              </a:rPr>
              <a:t>krete</a:t>
            </a:r>
            <a:r>
              <a:rPr lang="de-DE" sz="614" dirty="0">
                <a:solidFill>
                  <a:prstClr val="black"/>
                </a:solidFill>
                <a:latin typeface="Calibri" panose="020F0502020204030204"/>
              </a:rPr>
              <a:t> politische Ziele einsetzen, ist im Sinne unserer Demokratie eine sehr gute Entwicklung.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Junge Menschen sollen weiterhin ab 18 Jahren den Bundestag </a:t>
            </a:r>
            <a:r>
              <a:rPr lang="de-DE" sz="614" dirty="0" err="1">
                <a:solidFill>
                  <a:prstClr val="black"/>
                </a:solidFill>
                <a:latin typeface="Calibri" panose="020F0502020204030204"/>
              </a:rPr>
              <a:t>wäh</a:t>
            </a:r>
            <a:r>
              <a:rPr lang="de-DE" sz="614" dirty="0">
                <a:solidFill>
                  <a:prstClr val="black"/>
                </a:solidFill>
                <a:latin typeface="Calibri" panose="020F0502020204030204"/>
              </a:rPr>
              <a:t>- </a:t>
            </a:r>
            <a:r>
              <a:rPr lang="de-DE" sz="614" dirty="0" err="1">
                <a:solidFill>
                  <a:prstClr val="black"/>
                </a:solidFill>
                <a:latin typeface="Calibri" panose="020F0502020204030204"/>
              </a:rPr>
              <a:t>len</a:t>
            </a:r>
            <a:r>
              <a:rPr lang="de-DE" sz="614" dirty="0">
                <a:solidFill>
                  <a:prstClr val="black"/>
                </a:solidFill>
                <a:latin typeface="Calibri" panose="020F0502020204030204"/>
              </a:rPr>
              <a:t> dürfen. Es hat sich aus unserer Sicht bewährt, dass Wahlrecht und Volljährigkeit miteinander verknüpft sind. Das Wahlrecht ist nicht nur ein Recht, sondern auch eine staatsbürgerliche Verantwortung.</a:t>
            </a:r>
          </a:p>
          <a:p>
            <a:pPr algn="just" defTabSz="801929"/>
            <a:r>
              <a:rPr lang="de-DE" sz="614" dirty="0">
                <a:solidFill>
                  <a:prstClr val="black"/>
                </a:solidFill>
                <a:latin typeface="Calibri" panose="020F0502020204030204"/>
              </a:rPr>
              <a:t>Es wäre daher widersprüchlich, wenn jemand wählen dürfte, der </a:t>
            </a:r>
            <a:r>
              <a:rPr lang="de-DE" sz="614" dirty="0" err="1">
                <a:solidFill>
                  <a:prstClr val="black"/>
                </a:solidFill>
                <a:latin typeface="Calibri" panose="020F0502020204030204"/>
              </a:rPr>
              <a:t>no-ch</a:t>
            </a:r>
            <a:r>
              <a:rPr lang="de-DE" sz="614" dirty="0">
                <a:solidFill>
                  <a:prstClr val="black"/>
                </a:solidFill>
                <a:latin typeface="Calibri" panose="020F0502020204030204"/>
              </a:rPr>
              <a:t> nicht voll geschäftsfähig oder voll strafmündig ist.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Um möglichst breite Bündnisse für eine verfassungsändernde </a:t>
            </a:r>
            <a:r>
              <a:rPr lang="de-DE" sz="614" dirty="0" err="1">
                <a:solidFill>
                  <a:prstClr val="black"/>
                </a:solidFill>
                <a:latin typeface="Calibri" panose="020F0502020204030204"/>
              </a:rPr>
              <a:t>Wahlalterabsenkung</a:t>
            </a:r>
            <a:r>
              <a:rPr lang="de-DE" sz="614" dirty="0">
                <a:solidFill>
                  <a:prstClr val="black"/>
                </a:solidFill>
                <a:latin typeface="Calibri" panose="020F0502020204030204"/>
              </a:rPr>
              <a:t> schmieden zu können, wollen wir das Wahlalter für Bundestags- und Europawahlen in der kommenden </a:t>
            </a:r>
            <a:r>
              <a:rPr lang="de-DE" sz="614" dirty="0" err="1">
                <a:solidFill>
                  <a:prstClr val="black"/>
                </a:solidFill>
                <a:latin typeface="Calibri" panose="020F0502020204030204"/>
              </a:rPr>
              <a:t>Legislaturpe-riode</a:t>
            </a:r>
            <a:r>
              <a:rPr lang="de-DE" sz="614" dirty="0">
                <a:solidFill>
                  <a:prstClr val="black"/>
                </a:solidFill>
                <a:latin typeface="Calibri" panose="020F0502020204030204"/>
              </a:rPr>
              <a:t> auf 16 Jahre absenken. Auf Basis einer Evaluation des </a:t>
            </a:r>
            <a:r>
              <a:rPr lang="de-DE" sz="614" dirty="0" err="1">
                <a:solidFill>
                  <a:prstClr val="black"/>
                </a:solidFill>
                <a:latin typeface="Calibri" panose="020F0502020204030204"/>
              </a:rPr>
              <a:t>Wahlal-ters</a:t>
            </a:r>
            <a:r>
              <a:rPr lang="de-DE" sz="614" dirty="0">
                <a:solidFill>
                  <a:prstClr val="black"/>
                </a:solidFill>
                <a:latin typeface="Calibri" panose="020F0502020204030204"/>
              </a:rPr>
              <a:t> 16 wollen wir das Wahlalter ggf. weiter absenken.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Wenn Jugendliche in ihrem Lebensalltag demokratische Erfahrungen machen und ihre Rechte wahrnehmen können, stärkt das die Demo-</a:t>
            </a:r>
            <a:r>
              <a:rPr lang="de-DE" sz="614" dirty="0" err="1">
                <a:solidFill>
                  <a:prstClr val="black"/>
                </a:solidFill>
                <a:latin typeface="Calibri" panose="020F0502020204030204"/>
              </a:rPr>
              <a:t>kratie</a:t>
            </a:r>
            <a:r>
              <a:rPr lang="de-DE" sz="614" dirty="0">
                <a:solidFill>
                  <a:prstClr val="black"/>
                </a:solidFill>
                <a:latin typeface="Calibri" panose="020F0502020204030204"/>
              </a:rPr>
              <a:t> und macht sie zukunftssicherer.</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wollen jungen Menschen eine Stimme geben. Denn wir fordern das Wahlrecht ab 16 für die Wahlen zum Deut-</a:t>
            </a:r>
            <a:r>
              <a:rPr lang="de-DE" sz="614" dirty="0" err="1">
                <a:solidFill>
                  <a:prstClr val="black"/>
                </a:solidFill>
                <a:latin typeface="Calibri" panose="020F0502020204030204"/>
              </a:rPr>
              <a:t>schen</a:t>
            </a:r>
            <a:r>
              <a:rPr lang="de-DE" sz="614" dirty="0">
                <a:solidFill>
                  <a:prstClr val="black"/>
                </a:solidFill>
                <a:latin typeface="Calibri" panose="020F0502020204030204"/>
              </a:rPr>
              <a:t> Bundestag und Europäischen Parlament.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Folgen politischer Entscheidungen werden vor allem die jungen und künftigen Generationen tragen – sei es bei der Renten-, Finanz-, Klima- oder Digitalpolitik. Wir wollen verhindern, dass </a:t>
            </a:r>
            <a:r>
              <a:rPr lang="de-DE" sz="614" dirty="0" err="1">
                <a:solidFill>
                  <a:prstClr val="black"/>
                </a:solidFill>
                <a:latin typeface="Calibri" panose="020F0502020204030204"/>
              </a:rPr>
              <a:t>Fehlentschei-dungen</a:t>
            </a:r>
            <a:r>
              <a:rPr lang="de-DE" sz="614" dirty="0">
                <a:solidFill>
                  <a:prstClr val="black"/>
                </a:solidFill>
                <a:latin typeface="Calibri" panose="020F0502020204030204"/>
              </a:rPr>
              <a:t> von heute junge Menschen vor vollendete Tatsachen von morgen stellen. Stattdessen wollen wir junge Menschen in </a:t>
            </a:r>
            <a:r>
              <a:rPr lang="de-DE" sz="614" dirty="0" err="1">
                <a:solidFill>
                  <a:prstClr val="black"/>
                </a:solidFill>
                <a:latin typeface="Calibri" panose="020F0502020204030204"/>
              </a:rPr>
              <a:t>Entschei-dungen</a:t>
            </a:r>
            <a:r>
              <a:rPr lang="de-DE" sz="614" dirty="0">
                <a:solidFill>
                  <a:prstClr val="black"/>
                </a:solidFill>
                <a:latin typeface="Calibri" panose="020F0502020204030204"/>
              </a:rPr>
              <a:t> einbinden.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r>
              <a:rPr lang="de-DE" sz="614" dirty="0">
                <a:solidFill>
                  <a:prstClr val="black"/>
                </a:solidFill>
                <a:latin typeface="Calibri" panose="020F0502020204030204"/>
              </a:rPr>
              <a:t>Wir sind für die Absenkung des Wahlalters für alle Parlamente auf EU-, Bundes- und Landesebene und den Kommunalparlamenten auf 14 Jahre.</a:t>
            </a: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1929"/>
            <a:r>
              <a:rPr lang="de-DE" sz="614" dirty="0">
                <a:solidFill>
                  <a:prstClr val="black"/>
                </a:solidFill>
                <a:latin typeface="Calibri" panose="020F0502020204030204"/>
              </a:rPr>
              <a:t>Junge Menschen sind Profis in Fragen ihrer Zukunft! Unser Anspruch ist daher eine Politik, die nicht über ihre Köpfe hinweg diskutiert und entscheidet. Wir wollen echte Beteiligung ermöglichen. </a:t>
            </a:r>
          </a:p>
          <a:p>
            <a:pPr defTabSz="801929"/>
            <a:endParaRPr lang="de-DE" sz="614" dirty="0">
              <a:solidFill>
                <a:prstClr val="black"/>
              </a:solidFill>
              <a:latin typeface="Calibri" panose="020F0502020204030204"/>
            </a:endParaRPr>
          </a:p>
          <a:p>
            <a:pPr defTabSz="801929"/>
            <a:r>
              <a:rPr lang="de-DE" sz="614" dirty="0">
                <a:solidFill>
                  <a:prstClr val="black"/>
                </a:solidFill>
                <a:latin typeface="Calibri" panose="020F0502020204030204"/>
              </a:rPr>
              <a:t>Jugendliche zeigen an vielen Stellen, dass sie politisch denken und für ihre Interessen zu handeln bereit sind. Daher wollen wir auch das Wahlalter auf 16 Jahre abzusenken.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Eine Herabsetzung des Wahlalters auf 16 lehnt die AfD ab. Aus gutem Grund sind junge Menschen vor dem 18. Lebensjahr von den meisten bürgerlichen Pflichten befreit.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Zudem sind sie beschränkt geschäftsfähig. Dementsprechend sollten sie auch das vornehmste Recht eines Bürgers, das Wahlrecht, erst dann erhalten, wenn sie diese Pflichten gegenüber der Gemeinschaft erfüllen müssen.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Es darf keine Rechte ohne Pflichten geben.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9220" name="Picture 4" descr="https://dbjr.org/apps/files_sharing/publicpreview/ja4Q9sbinPH3KPg?file=/1.%20Grafikdesign%20Material%20Bundestagswahl%202021/3.%20Figuren%202021/0221_DBJR_Monster_Kru%E2%95%A0%C3%AAmmel.png&amp;fileId=1574288&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55" y="4588652"/>
            <a:ext cx="2502784" cy="244828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0"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pic>
        <p:nvPicPr>
          <p:cNvPr id="9222" name="Picture 6" descr="https://dbjr.org/apps/files_sharing/publicpreview/ja4Q9sbinPH3KPg?file=/1.%20Grafikdesign%20Material%20Bundestagswahl%202021/3.%20Figuren%202021/0221_DBJR_Monster_Wurm.png&amp;fileId=1574154&amp;x=3840&amp;y=2160&amp;a=tru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8198203" y="1783781"/>
            <a:ext cx="3229471" cy="286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46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403" b="1" dirty="0">
                <a:solidFill>
                  <a:prstClr val="white"/>
                </a:solidFill>
                <a:latin typeface="Calibri" panose="020F0502020204030204"/>
              </a:rPr>
              <a:t>Wie können </a:t>
            </a:r>
            <a:r>
              <a:rPr lang="de-DE" sz="1403" b="1" dirty="0">
                <a:solidFill>
                  <a:prstClr val="black"/>
                </a:solidFill>
                <a:latin typeface="Calibri" panose="020F0502020204030204"/>
              </a:rPr>
              <a:t>Lieferketten</a:t>
            </a:r>
            <a:r>
              <a:rPr lang="de-DE" sz="1403" b="1" dirty="0">
                <a:solidFill>
                  <a:prstClr val="white"/>
                </a:solidFill>
                <a:latin typeface="Calibri" panose="020F0502020204030204"/>
              </a:rPr>
              <a:t> gestaltet werden, dass Produktion und Konsum nicht auf Kosten der Menschen in anderen Länder gehen?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Wenn wir Waren aus Entwicklungsländern importieren, bedeutet das Arbeit und Einkommen für die Menschen dort.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Voraussetzung ist, dass Menschenrechte, Arbeitsschutz- und Gesund- </a:t>
            </a:r>
            <a:r>
              <a:rPr lang="de-DE" sz="614" dirty="0" err="1">
                <a:solidFill>
                  <a:prstClr val="black"/>
                </a:solidFill>
                <a:latin typeface="Calibri" panose="020F0502020204030204"/>
              </a:rPr>
              <a:t>heitsstandards</a:t>
            </a:r>
            <a:r>
              <a:rPr lang="de-DE" sz="614" dirty="0">
                <a:solidFill>
                  <a:prstClr val="black"/>
                </a:solidFill>
                <a:latin typeface="Calibri" panose="020F0502020204030204"/>
              </a:rPr>
              <a:t> eingehalten werden. Dafür setzen wir uns im inter- nationalen Abkommen ein, nehmen aber auch die Unternehmen in die Pflicht. Dafür wurde das sogenannte Lieferkettengesetz erlassen. Darüber hinaus ist wichtig, dass auch ein fairer Anteil des Produkt- </a:t>
            </a:r>
            <a:r>
              <a:rPr lang="de-DE" sz="614" dirty="0" err="1">
                <a:solidFill>
                  <a:prstClr val="black"/>
                </a:solidFill>
                <a:latin typeface="Calibri" panose="020F0502020204030204"/>
              </a:rPr>
              <a:t>preises</a:t>
            </a:r>
            <a:r>
              <a:rPr lang="de-DE" sz="614" dirty="0">
                <a:solidFill>
                  <a:prstClr val="black"/>
                </a:solidFill>
                <a:latin typeface="Calibri" panose="020F0502020204030204"/>
              </a:rPr>
              <a:t> bei den Arbeitern ankommt. Dazu sind z. B. entsprechende Gütesiegel (fair trade) auf Produkten hilfreich.</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setzen uns für ein starkes Lieferkettengesetz mit verbindlichen Sorgfaltspflichten für Unternehmen entlang der gesamten Wert-schöpfungskette ein.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Ein verbindlicher Rahmen für Menschenrechte und Umweltschutz schafft faire Wettbewerbsbedingungen und Rechtssicherheit. Unter- nehmen müssen Risikoanalysen durchführen und z.B. bei Kinderarbeit Abhilfemaßnahmen ergreifen. Wenn deren Herstellung mit schweren Menschenrechtsverletzungen wie z.B. Kinder- oder Zwangsarbeit in Zusammenhang stehen, soll der Zugang zum EU-Binnenmarkt </a:t>
            </a:r>
            <a:r>
              <a:rPr lang="de-DE" sz="614" dirty="0" err="1">
                <a:solidFill>
                  <a:prstClr val="black"/>
                </a:solidFill>
                <a:latin typeface="Calibri" panose="020F0502020204030204"/>
              </a:rPr>
              <a:t>ver</a:t>
            </a:r>
            <a:r>
              <a:rPr lang="de-DE" sz="614" dirty="0">
                <a:solidFill>
                  <a:prstClr val="black"/>
                </a:solidFill>
                <a:latin typeface="Calibri" panose="020F0502020204030204"/>
              </a:rPr>
              <a:t>- wehrt werden.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wollen die menschenrechtliche Sorgfaltspflicht  in Unternehmen fördern und treten für eine einheitliche europäische Regelung in der Lieferkette ein.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sind überzeugt, dass nur gemeinsame europäische Standards dem Binnenmarkt gerecht werden und zu einer positiven und nach- haltigen Wertschöpfungskette beitragen.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Viele deutsche und europäische Unternehmen leisten bereits jetzt einen wichtigen Beitrag zur schrittweisen Verbesserung der Lebens-bedingungen sowie der menschenrechtlichen und sozialen Lage in Entwicklungsländern.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Kooperations- statt Freihandelsabkommen. Wir wollen in Wirtschaftsabkommen regeln, dass nur solche Güter importiert wer- den, die unter guten Arbeitsbedingungen und ohne Raubbau an den natürlichen Lebensgrundlagen der Menschen entstanden sind.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Europäischen Wirtschaftspartnerschaftsabkommen derzeit </a:t>
            </a:r>
            <a:r>
              <a:rPr lang="de-DE" sz="614" dirty="0" err="1">
                <a:solidFill>
                  <a:prstClr val="black"/>
                </a:solidFill>
                <a:latin typeface="Calibri" panose="020F0502020204030204"/>
              </a:rPr>
              <a:t>ze</a:t>
            </a:r>
            <a:r>
              <a:rPr lang="de-DE" sz="614" dirty="0">
                <a:solidFill>
                  <a:prstClr val="black"/>
                </a:solidFill>
                <a:latin typeface="Calibri" panose="020F0502020204030204"/>
              </a:rPr>
              <a:t>- </a:t>
            </a:r>
            <a:r>
              <a:rPr lang="de-DE" sz="614" dirty="0" err="1">
                <a:solidFill>
                  <a:prstClr val="black"/>
                </a:solidFill>
                <a:latin typeface="Calibri" panose="020F0502020204030204"/>
              </a:rPr>
              <a:t>mentieren</a:t>
            </a:r>
            <a:r>
              <a:rPr lang="de-DE" sz="614" dirty="0">
                <a:solidFill>
                  <a:prstClr val="black"/>
                </a:solidFill>
                <a:latin typeface="Calibri" panose="020F0502020204030204"/>
              </a:rPr>
              <a:t> die Abhängigkeit der ärmeren Länder und machen sie zu bloßen Rohstofflieferanten. Gleichzeitig werden ihre Märkte mit </a:t>
            </a:r>
            <a:r>
              <a:rPr lang="de-DE" sz="614" dirty="0" err="1">
                <a:solidFill>
                  <a:prstClr val="black"/>
                </a:solidFill>
                <a:latin typeface="Calibri" panose="020F0502020204030204"/>
              </a:rPr>
              <a:t>bil</a:t>
            </a:r>
            <a:r>
              <a:rPr lang="de-DE" sz="614" dirty="0">
                <a:solidFill>
                  <a:prstClr val="black"/>
                </a:solidFill>
                <a:latin typeface="Calibri" panose="020F0502020204030204"/>
              </a:rPr>
              <a:t>- </a:t>
            </a:r>
            <a:r>
              <a:rPr lang="de-DE" sz="614" dirty="0" err="1">
                <a:solidFill>
                  <a:prstClr val="black"/>
                </a:solidFill>
                <a:latin typeface="Calibri" panose="020F0502020204030204"/>
              </a:rPr>
              <a:t>ligen</a:t>
            </a:r>
            <a:r>
              <a:rPr lang="de-DE" sz="614" dirty="0">
                <a:solidFill>
                  <a:prstClr val="black"/>
                </a:solidFill>
                <a:latin typeface="Calibri" panose="020F0502020204030204"/>
              </a:rPr>
              <a:t> Agrarprodukten geflutet, so dass viele Bauern und Fischer ihre Existenzgrundlage verlieren.</a:t>
            </a:r>
          </a:p>
        </p:txBody>
      </p:sp>
      <p:sp>
        <p:nvSpPr>
          <p:cNvPr id="20" name="Abgerundete rechteckige Legende 19"/>
          <p:cNvSpPr/>
          <p:nvPr/>
        </p:nvSpPr>
        <p:spPr>
          <a:xfrm>
            <a:off x="6331158" y="997973"/>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nehmen die Wirtschaft in die Pflicht im gegen Kampf gegen Aus- </a:t>
            </a:r>
            <a:r>
              <a:rPr lang="de-DE" sz="614" dirty="0" err="1">
                <a:solidFill>
                  <a:prstClr val="black"/>
                </a:solidFill>
                <a:latin typeface="Calibri" panose="020F0502020204030204"/>
              </a:rPr>
              <a:t>beutung</a:t>
            </a:r>
            <a:r>
              <a:rPr lang="de-DE" sz="614" dirty="0">
                <a:solidFill>
                  <a:prstClr val="black"/>
                </a:solidFill>
                <a:latin typeface="Calibri" panose="020F0502020204030204"/>
              </a:rPr>
              <a:t>, Kinderarbeit und Hungerlöhne.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Mit dem Lieferkettengesetz haben wir einen historischen Schritt ein- geleitet: Unternehmen aus Deutschland müssen prüfen, ob entlang ihrer Wertschöpfungsketten gegen Menschenrechte verstoßen wird. Sie müssen Missstände abstellen und Vorsorge treffen für menschen- würdige Arbeitsbedingungen. Wer gegen die Sorgfaltspflicht verstößt, muss mit hohen Bußgeldern rechnen. Wir sorgen dafür, dass Deut- </a:t>
            </a:r>
            <a:r>
              <a:rPr lang="de-DE" sz="614" dirty="0" err="1">
                <a:solidFill>
                  <a:prstClr val="black"/>
                </a:solidFill>
                <a:latin typeface="Calibri" panose="020F0502020204030204"/>
              </a:rPr>
              <a:t>schlands</a:t>
            </a:r>
            <a:r>
              <a:rPr lang="de-DE" sz="614" dirty="0">
                <a:solidFill>
                  <a:prstClr val="black"/>
                </a:solidFill>
                <a:latin typeface="Calibri" panose="020F0502020204030204"/>
              </a:rPr>
              <a:t> Unternehmen Verantwortung übernehmen.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Indem der Gesetzgeber den Verbraucherschutz konsequent umsetzt und den Konsumenten ermöglicht, sich über die </a:t>
            </a:r>
            <a:r>
              <a:rPr lang="de-DE" sz="614" dirty="0" err="1">
                <a:solidFill>
                  <a:prstClr val="black"/>
                </a:solidFill>
                <a:latin typeface="Calibri" panose="020F0502020204030204"/>
              </a:rPr>
              <a:t>Herstellungsbedin-gungen</a:t>
            </a:r>
            <a:r>
              <a:rPr lang="de-DE" sz="614" dirty="0">
                <a:solidFill>
                  <a:prstClr val="black"/>
                </a:solidFill>
                <a:latin typeface="Calibri" panose="020F0502020204030204"/>
              </a:rPr>
              <a:t> aller Produkte umfassend zu informieren. Im Umkehrschluss bedeutet das aber auch, dass Konsumenten bereit sein müssen, </a:t>
            </a:r>
            <a:r>
              <a:rPr lang="de-DE" sz="614" dirty="0" err="1">
                <a:solidFill>
                  <a:prstClr val="black"/>
                </a:solidFill>
                <a:latin typeface="Calibri" panose="020F0502020204030204"/>
              </a:rPr>
              <a:t>hö</a:t>
            </a:r>
            <a:r>
              <a:rPr lang="de-DE" sz="614" dirty="0">
                <a:solidFill>
                  <a:prstClr val="black"/>
                </a:solidFill>
                <a:latin typeface="Calibri" panose="020F0502020204030204"/>
              </a:rPr>
              <a:t>- </a:t>
            </a:r>
            <a:r>
              <a:rPr lang="de-DE" sz="614" dirty="0" err="1">
                <a:solidFill>
                  <a:prstClr val="black"/>
                </a:solidFill>
                <a:latin typeface="Calibri" panose="020F0502020204030204"/>
              </a:rPr>
              <a:t>here</a:t>
            </a:r>
            <a:r>
              <a:rPr lang="de-DE" sz="614" dirty="0">
                <a:solidFill>
                  <a:prstClr val="black"/>
                </a:solidFill>
                <a:latin typeface="Calibri" panose="020F0502020204030204"/>
              </a:rPr>
              <a:t> Preise zu bezahlen.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Es ist nicht möglich, für bessere Arbeitsbedingungen in anderen </a:t>
            </a:r>
            <a:r>
              <a:rPr lang="de-DE" sz="614" dirty="0" err="1">
                <a:solidFill>
                  <a:prstClr val="black"/>
                </a:solidFill>
                <a:latin typeface="Calibri" panose="020F0502020204030204"/>
              </a:rPr>
              <a:t>Län</a:t>
            </a:r>
            <a:r>
              <a:rPr lang="de-DE" sz="614" dirty="0">
                <a:solidFill>
                  <a:prstClr val="black"/>
                </a:solidFill>
                <a:latin typeface="Calibri" panose="020F0502020204030204"/>
              </a:rPr>
              <a:t>- </a:t>
            </a:r>
            <a:r>
              <a:rPr lang="de-DE" sz="614" dirty="0" err="1">
                <a:solidFill>
                  <a:prstClr val="black"/>
                </a:solidFill>
                <a:latin typeface="Calibri" panose="020F0502020204030204"/>
              </a:rPr>
              <a:t>dern</a:t>
            </a:r>
            <a:r>
              <a:rPr lang="de-DE" sz="614" dirty="0">
                <a:solidFill>
                  <a:prstClr val="black"/>
                </a:solidFill>
                <a:latin typeface="Calibri" panose="020F0502020204030204"/>
              </a:rPr>
              <a:t> zu protestieren, dann aber z.B. besonders günstige Kleidung zu kaufen. Die Konsumenten wählen mit ihren Kaufentscheidungen auch immer ein wenig mit, wie Menschen in anderen Ländern behandelt werden.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rotWithShape="1">
          <a:blip r:embed="rId9"/>
          <a:srcRect l="1" r="1410" b="18922"/>
          <a:stretch/>
        </p:blipFill>
        <p:spPr>
          <a:xfrm>
            <a:off x="8899013" y="1142037"/>
            <a:ext cx="1638268" cy="2004264"/>
          </a:xfrm>
          <a:prstGeom prst="rect">
            <a:avLst/>
          </a:prstGeom>
        </p:spPr>
      </p:pic>
      <p:pic>
        <p:nvPicPr>
          <p:cNvPr id="3" name="Grafik 2"/>
          <p:cNvPicPr>
            <a:picLocks noChangeAspect="1"/>
          </p:cNvPicPr>
          <p:nvPr/>
        </p:nvPicPr>
        <p:blipFill>
          <a:blip r:embed="rId10"/>
          <a:stretch>
            <a:fillRect/>
          </a:stretch>
        </p:blipFill>
        <p:spPr>
          <a:xfrm>
            <a:off x="216840" y="4916231"/>
            <a:ext cx="2328873" cy="1793123"/>
          </a:xfrm>
          <a:prstGeom prst="rect">
            <a:avLst/>
          </a:prstGeom>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754275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Mit welchen konkreten Maßnahmen wollen Sie die nationalen </a:t>
            </a:r>
            <a:r>
              <a:rPr lang="de-DE" sz="1579" b="1" dirty="0">
                <a:solidFill>
                  <a:prstClr val="black"/>
                </a:solidFill>
                <a:latin typeface="Calibri" panose="020F0502020204030204"/>
              </a:rPr>
              <a:t>Klimaschutzziele</a:t>
            </a:r>
            <a:r>
              <a:rPr lang="de-DE" sz="1579" b="1" dirty="0">
                <a:solidFill>
                  <a:prstClr val="white"/>
                </a:solidFill>
                <a:latin typeface="Calibri" panose="020F0502020204030204"/>
              </a:rPr>
              <a:t> bis 2030 erreichen?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CDU und CSU stehen zu den Zielen des Pariser </a:t>
            </a:r>
            <a:r>
              <a:rPr lang="de-DE" sz="614" dirty="0" err="1">
                <a:solidFill>
                  <a:prstClr val="black"/>
                </a:solidFill>
                <a:latin typeface="Calibri" panose="020F0502020204030204"/>
              </a:rPr>
              <a:t>Klimaschutzabkom</a:t>
            </a:r>
            <a:r>
              <a:rPr lang="de-DE" sz="614" dirty="0">
                <a:solidFill>
                  <a:prstClr val="black"/>
                </a:solidFill>
                <a:latin typeface="Calibri" panose="020F0502020204030204"/>
              </a:rPr>
              <a:t>-mens, um den Anstieg der globalen Durchschnittstemperatur zu </a:t>
            </a:r>
            <a:r>
              <a:rPr lang="de-DE" sz="614" dirty="0" err="1">
                <a:solidFill>
                  <a:prstClr val="black"/>
                </a:solidFill>
                <a:latin typeface="Calibri" panose="020F0502020204030204"/>
              </a:rPr>
              <a:t>be</a:t>
            </a:r>
            <a:r>
              <a:rPr lang="de-DE" sz="614" dirty="0">
                <a:solidFill>
                  <a:prstClr val="black"/>
                </a:solidFill>
                <a:latin typeface="Calibri" panose="020F0502020204030204"/>
              </a:rPr>
              <a:t>- grenzen. Darum wollen wir die Treibhausgasemissionen bis 2030 um 65 % </a:t>
            </a:r>
            <a:r>
              <a:rPr lang="de-DE" sz="614" dirty="0" err="1">
                <a:solidFill>
                  <a:prstClr val="black"/>
                </a:solidFill>
                <a:latin typeface="Calibri" panose="020F0502020204030204"/>
              </a:rPr>
              <a:t>ggü</a:t>
            </a:r>
            <a:r>
              <a:rPr lang="de-DE" sz="614" dirty="0">
                <a:solidFill>
                  <a:prstClr val="black"/>
                </a:solidFill>
                <a:latin typeface="Calibri" panose="020F0502020204030204"/>
              </a:rPr>
              <a:t>. 1990 reduzieren, um 2045 Treibhausgasneutralität zu er- reichen. </a:t>
            </a:r>
          </a:p>
          <a:p>
            <a:pPr algn="just" defTabSz="801929"/>
            <a:r>
              <a:rPr lang="de-DE" sz="614" dirty="0">
                <a:solidFill>
                  <a:prstClr val="black"/>
                </a:solidFill>
                <a:latin typeface="Calibri" panose="020F0502020204030204"/>
              </a:rPr>
              <a:t>Auf dem Weg zur Klimaneutralität setzen wir auf effiziente markt- wirtschaftliche Instrumente, wie z. B. den Emissionshandel. Wir </a:t>
            </a:r>
            <a:r>
              <a:rPr lang="de-DE" sz="614" dirty="0" err="1">
                <a:solidFill>
                  <a:prstClr val="black"/>
                </a:solidFill>
                <a:latin typeface="Calibri" panose="020F0502020204030204"/>
              </a:rPr>
              <a:t>set</a:t>
            </a:r>
            <a:r>
              <a:rPr lang="de-DE" sz="614" dirty="0">
                <a:solidFill>
                  <a:prstClr val="black"/>
                </a:solidFill>
                <a:latin typeface="Calibri" panose="020F0502020204030204"/>
              </a:rPr>
              <a:t>- </a:t>
            </a:r>
            <a:r>
              <a:rPr lang="de-DE" sz="614" dirty="0" err="1">
                <a:solidFill>
                  <a:prstClr val="black"/>
                </a:solidFill>
                <a:latin typeface="Calibri" panose="020F0502020204030204"/>
              </a:rPr>
              <a:t>zen</a:t>
            </a:r>
            <a:r>
              <a:rPr lang="de-DE" sz="614" dirty="0">
                <a:solidFill>
                  <a:prstClr val="black"/>
                </a:solidFill>
                <a:latin typeface="Calibri" panose="020F0502020204030204"/>
              </a:rPr>
              <a:t> u. a. auf den Ausbau erneuerbarer Energien und eine nachhaltige Mobilität und wollen die energetische Sanierung von Häusern und Wohnungen fördern.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das deutsche Klimaziel 2030 auf mindestens - 70 Prozent CO2 anheben und ein Klimaschutz-Sofortprogramm und eine massive Ausbauoffensive für Erneuerbare starten - für Solar jährlich 10-12 GW, für Wind an Land 5-6 GW und insgesamt 35 GW Wind auf See bis 2035.</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Den Kohleausstieg wollen wir bis 2030 vollenden. Die bereits </a:t>
            </a:r>
            <a:r>
              <a:rPr lang="de-DE" sz="614" dirty="0" err="1">
                <a:solidFill>
                  <a:prstClr val="black"/>
                </a:solidFill>
                <a:latin typeface="Calibri" panose="020F0502020204030204"/>
              </a:rPr>
              <a:t>ge</a:t>
            </a:r>
            <a:r>
              <a:rPr lang="de-DE" sz="614" dirty="0">
                <a:solidFill>
                  <a:prstClr val="black"/>
                </a:solidFill>
                <a:latin typeface="Calibri" panose="020F0502020204030204"/>
              </a:rPr>
              <a:t>- plante Erhöhung des nationalen CO2-Preises für Verkehr und Wärme auf 60 Euro wollen wir auf 2023 vorziehen, verbunden mit der Ein- </a:t>
            </a:r>
            <a:r>
              <a:rPr lang="de-DE" sz="614" dirty="0" err="1">
                <a:solidFill>
                  <a:prstClr val="black"/>
                </a:solidFill>
                <a:latin typeface="Calibri" panose="020F0502020204030204"/>
              </a:rPr>
              <a:t>führung</a:t>
            </a:r>
            <a:r>
              <a:rPr lang="de-DE" sz="614" dirty="0">
                <a:solidFill>
                  <a:prstClr val="black"/>
                </a:solidFill>
                <a:latin typeface="Calibri" panose="020F0502020204030204"/>
              </a:rPr>
              <a:t> eines Energiegeldes. Klimaneutrale Industrietechnologien  wollen wir gezielt fördert.</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Freie Demokraten fordern ein striktes CO2-Limit, um Klimaziele garantiert zu erreichen.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Politik gibt vor, wieviel CO2 im Jahr ausgestoßen werden darf. Für den Ausstoß müssen Zertifikate erworben werden, die von Jahr zu Jahr weniger und damit teurer werden. Wer hingegen besonders viel CO2 spart, muss weniger Zertifikate kaufen und spart Geld. So schaf- </a:t>
            </a:r>
            <a:r>
              <a:rPr lang="de-DE" sz="614" dirty="0" err="1">
                <a:solidFill>
                  <a:prstClr val="black"/>
                </a:solidFill>
                <a:latin typeface="Calibri" panose="020F0502020204030204"/>
              </a:rPr>
              <a:t>fen</a:t>
            </a:r>
            <a:r>
              <a:rPr lang="de-DE" sz="614" dirty="0">
                <a:solidFill>
                  <a:prstClr val="black"/>
                </a:solidFill>
                <a:latin typeface="Calibri" panose="020F0502020204030204"/>
              </a:rPr>
              <a:t> wir Anreize für Investitionen in klimafreundliche Technologien.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Den Weg für zur Erreichung der Klimaziele überlassen wir dem Er- findergeist von Ingenieurinnen und Wissenschaftlern.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den Kohleausstieg auf 2030 vorziehen. Den Emissions- </a:t>
            </a:r>
            <a:r>
              <a:rPr lang="de-DE" sz="614" dirty="0" err="1">
                <a:solidFill>
                  <a:prstClr val="black"/>
                </a:solidFill>
                <a:latin typeface="Calibri" panose="020F0502020204030204"/>
              </a:rPr>
              <a:t>handel</a:t>
            </a:r>
            <a:r>
              <a:rPr lang="de-DE" sz="614" dirty="0">
                <a:solidFill>
                  <a:prstClr val="black"/>
                </a:solidFill>
                <a:latin typeface="Calibri" panose="020F0502020204030204"/>
              </a:rPr>
              <a:t> wollen wir durch klare Vorgaben zu Emissionsobergrenzen ersetzen. Wir wollen die Industrie unterstützen, bis 2035 auf eine klimaneutrale Produktion umzustellen. Unternehmen, die diese Hilfe in Anspruch nehmen, müssen dafür den Erhalt der Arbeitsplätze </a:t>
            </a:r>
            <a:r>
              <a:rPr lang="de-DE" sz="614" dirty="0" err="1">
                <a:solidFill>
                  <a:prstClr val="black"/>
                </a:solidFill>
                <a:latin typeface="Calibri" panose="020F0502020204030204"/>
              </a:rPr>
              <a:t>ga</a:t>
            </a:r>
            <a:r>
              <a:rPr lang="de-DE" sz="614" dirty="0">
                <a:solidFill>
                  <a:prstClr val="black"/>
                </a:solidFill>
                <a:latin typeface="Calibri" panose="020F0502020204030204"/>
              </a:rPr>
              <a:t>- </a:t>
            </a:r>
            <a:r>
              <a:rPr lang="de-DE" sz="614" dirty="0" err="1">
                <a:solidFill>
                  <a:prstClr val="black"/>
                </a:solidFill>
                <a:latin typeface="Calibri" panose="020F0502020204030204"/>
              </a:rPr>
              <a:t>rantieren</a:t>
            </a:r>
            <a:r>
              <a:rPr lang="de-DE" sz="614" dirty="0">
                <a:solidFill>
                  <a:prstClr val="black"/>
                </a:solidFill>
                <a:latin typeface="Calibri" panose="020F0502020204030204"/>
              </a:rPr>
              <a:t>. Bis 2030 müssen wir aus dem Verbrennungsmotor aus- steigen. Gebäude müssen warmmietenneutral (ohne Mehrkosten für Mieter*innen) saniert werden. Die Landwirtschaft muss </a:t>
            </a:r>
            <a:r>
              <a:rPr lang="de-DE" sz="614" dirty="0" err="1">
                <a:solidFill>
                  <a:prstClr val="black"/>
                </a:solidFill>
                <a:latin typeface="Calibri" panose="020F0502020204030204"/>
              </a:rPr>
              <a:t>systema</a:t>
            </a:r>
            <a:r>
              <a:rPr lang="de-DE" sz="614" dirty="0">
                <a:solidFill>
                  <a:prstClr val="black"/>
                </a:solidFill>
                <a:latin typeface="Calibri" panose="020F0502020204030204"/>
              </a:rPr>
              <a:t>- tisch sozial-ökologisch umgebaut werden. ÖPNV machen wir inner- halb von 5 Jahren kostenlos.</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1929"/>
            <a:endParaRPr lang="de-DE" sz="614" dirty="0">
              <a:solidFill>
                <a:prstClr val="black"/>
              </a:solidFill>
              <a:latin typeface="Calibri" panose="020F0502020204030204"/>
            </a:endParaRPr>
          </a:p>
          <a:p>
            <a:pPr defTabSz="801929"/>
            <a:endParaRPr lang="de-DE" sz="614" dirty="0">
              <a:solidFill>
                <a:prstClr val="black"/>
              </a:solidFill>
              <a:latin typeface="Calibri" panose="020F0502020204030204"/>
            </a:endParaRPr>
          </a:p>
          <a:p>
            <a:pPr defTabSz="801929"/>
            <a:endParaRPr lang="de-DE" sz="614" dirty="0">
              <a:solidFill>
                <a:prstClr val="black"/>
              </a:solidFill>
              <a:latin typeface="Calibri" panose="020F0502020204030204"/>
            </a:endParaRPr>
          </a:p>
          <a:p>
            <a:pPr defTabSz="801929"/>
            <a:r>
              <a:rPr lang="de-DE" sz="614" dirty="0">
                <a:solidFill>
                  <a:prstClr val="black"/>
                </a:solidFill>
                <a:latin typeface="Calibri" panose="020F0502020204030204"/>
              </a:rPr>
              <a:t>Den Klimawandel zu stoppen, ist eine Menschheitsaufgabe. Wir müssen die globale Erderwärmung auf möglichst 1,5 Grad Celsius begrenzen. Deutschland soll bis spätestens 2045 klimaneutral sein. </a:t>
            </a:r>
          </a:p>
          <a:p>
            <a:pPr defTabSz="801929"/>
            <a:r>
              <a:rPr lang="de-DE" sz="614" dirty="0">
                <a:solidFill>
                  <a:prstClr val="black"/>
                </a:solidFill>
                <a:latin typeface="Calibri" panose="020F0502020204030204"/>
              </a:rPr>
              <a:t>Um das zu erreichen, werden wir für einen Boom bei Erneuerbaren Energien sorgen, massiv in den ÖPNV und in eine Elektroladeinfra-struktur investieren, der Wirtschaft beim Umbau zur klimaneutralen Produktion helfen, Wasserstoff zur serienreife bringen und den Gebäudesektor klimaneutral machen. </a:t>
            </a:r>
          </a:p>
          <a:p>
            <a:pPr defTabSz="801929"/>
            <a:endParaRPr lang="de-DE" sz="614" dirty="0">
              <a:solidFill>
                <a:prstClr val="black"/>
              </a:solidFill>
              <a:latin typeface="Calibri" panose="020F0502020204030204"/>
            </a:endParaRPr>
          </a:p>
          <a:p>
            <a:pPr defTabSz="801929"/>
            <a:r>
              <a:rPr lang="de-DE" sz="614" dirty="0">
                <a:solidFill>
                  <a:prstClr val="black"/>
                </a:solidFill>
                <a:latin typeface="Calibri" panose="020F0502020204030204"/>
              </a:rPr>
              <a:t>Auch ein Tempolimit auf Autobahnen hilft, das Klima zu schützen.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AfD ist technikoffen. Wir sehen jede Antriebsform und Energie-erzeugung als sinnvoll an, die die Umwelt schont, sauber und günstig ist. Die nationalen Klimaschutzziele bis 2030 lehnen wir ab.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möchten das Erneuerbare-Energien-Gesetz, das </a:t>
            </a:r>
            <a:r>
              <a:rPr lang="de-DE" sz="614" dirty="0" err="1">
                <a:solidFill>
                  <a:prstClr val="black"/>
                </a:solidFill>
                <a:latin typeface="Calibri" panose="020F0502020204030204"/>
              </a:rPr>
              <a:t>Gebäudeener-giegesetz</a:t>
            </a:r>
            <a:r>
              <a:rPr lang="de-DE" sz="614" dirty="0">
                <a:solidFill>
                  <a:prstClr val="black"/>
                </a:solidFill>
                <a:latin typeface="Calibri" panose="020F0502020204030204"/>
              </a:rPr>
              <a:t>, die Stromsteuer und die CO2-Steuer wieder abschaffen. Damit halbieren wir die Strompreise sofort. Das entlastet gerade die wirtschaftlich schwächeren Familien.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müssen dann auch keine weiteren Wälder für Windräder und Photovoltaikanlagen roden.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59076" y="5008440"/>
            <a:ext cx="2546233" cy="1648107"/>
          </a:xfrm>
          <a:prstGeom prst="rect">
            <a:avLst/>
          </a:prstGeom>
        </p:spPr>
      </p:pic>
      <p:pic>
        <p:nvPicPr>
          <p:cNvPr id="10242" name="Picture 2" descr="https://dbjr.org/apps/files_sharing/publicpreview/ja4Q9sbinPH3KPg?file=/1.%20Grafikdesign%20Material%20Bundestagswahl%202021/3.%20Figuren%202021/0221_DBJR_Monster_Mund.png&amp;fileId=157418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01236" y="1479962"/>
            <a:ext cx="1687508" cy="194366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712710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579" b="1" dirty="0">
                <a:solidFill>
                  <a:prstClr val="white"/>
                </a:solidFill>
                <a:latin typeface="Calibri" panose="020F0502020204030204"/>
              </a:rPr>
              <a:t>Sollten Teile unseres Essens, wie </a:t>
            </a:r>
            <a:r>
              <a:rPr lang="de-DE" sz="1579" b="1" dirty="0">
                <a:solidFill>
                  <a:prstClr val="black"/>
                </a:solidFill>
                <a:latin typeface="Calibri" panose="020F0502020204030204"/>
              </a:rPr>
              <a:t>Fleisch und Milch</a:t>
            </a:r>
            <a:r>
              <a:rPr lang="de-DE" sz="1579" b="1" dirty="0">
                <a:solidFill>
                  <a:prstClr val="white"/>
                </a:solidFill>
                <a:latin typeface="Calibri" panose="020F0502020204030204"/>
              </a:rPr>
              <a:t>, weiterhin so billig verkauft 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Unsere Nahrungsmittel sind unsere Lebensgrundlage. CDU und CSU wenden sich strikt dagegen, dass sie verramscht oder verschwendet werden. Wir haben deshalb schon ein Verbot des Verkaufs von Le- </a:t>
            </a:r>
            <a:r>
              <a:rPr lang="de-DE" sz="614" dirty="0" err="1">
                <a:solidFill>
                  <a:prstClr val="black"/>
                </a:solidFill>
                <a:latin typeface="Calibri" panose="020F0502020204030204"/>
              </a:rPr>
              <a:t>bensmitteln</a:t>
            </a:r>
            <a:r>
              <a:rPr lang="de-DE" sz="614" dirty="0">
                <a:solidFill>
                  <a:prstClr val="black"/>
                </a:solidFill>
                <a:latin typeface="Calibri" panose="020F0502020204030204"/>
              </a:rPr>
              <a:t> in Supermärkten unter dem Eingangspreis erlassen.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Unser Ziel ist es, dass Tierschutz bei der Erzeugung besser bezahlt wird. Wir werden auch eine Haltungs- und Tierwohlkennzeichnung einführen und eine Nationale Lebensmittel-Agentur auf den Weg bringen, die für mehr Wertschätzung für unsere Lebensmittel und unsere Landwirtschaft wirbt.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Gerade Fleisch und Milch werden oft zu Dumpingpreisen verkauft, auf Kosten von Qualität, Tier- und Umweltschutz. Das wollen wir ändern.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gutes Essen zu fairen Preisen, die sich die Verbrau-</a:t>
            </a:r>
            <a:r>
              <a:rPr lang="de-DE" sz="614" dirty="0" err="1">
                <a:solidFill>
                  <a:prstClr val="black"/>
                </a:solidFill>
                <a:latin typeface="Calibri" panose="020F0502020204030204"/>
              </a:rPr>
              <a:t>cher</a:t>
            </a:r>
            <a:r>
              <a:rPr lang="de-DE" sz="614" dirty="0">
                <a:solidFill>
                  <a:prstClr val="black"/>
                </a:solidFill>
                <a:latin typeface="Calibri" panose="020F0502020204030204"/>
              </a:rPr>
              <a:t>*innen leisten können und den </a:t>
            </a:r>
            <a:r>
              <a:rPr lang="de-DE" sz="614" dirty="0" err="1">
                <a:solidFill>
                  <a:prstClr val="black"/>
                </a:solidFill>
                <a:latin typeface="Calibri" panose="020F0502020204030204"/>
              </a:rPr>
              <a:t>Bäuer</a:t>
            </a:r>
            <a:r>
              <a:rPr lang="de-DE" sz="614" dirty="0">
                <a:solidFill>
                  <a:prstClr val="black"/>
                </a:solidFill>
                <a:latin typeface="Calibri" panose="020F0502020204030204"/>
              </a:rPr>
              <a:t>*innen ein Auskommen sichern. Deutliche Verbesserungen beim Tierschutz würden zu </a:t>
            </a:r>
            <a:r>
              <a:rPr lang="de-DE" sz="614" dirty="0" err="1">
                <a:solidFill>
                  <a:prstClr val="black"/>
                </a:solidFill>
                <a:latin typeface="Calibri" panose="020F0502020204030204"/>
              </a:rPr>
              <a:t>mo</a:t>
            </a:r>
            <a:r>
              <a:rPr lang="de-DE" sz="614" dirty="0">
                <a:solidFill>
                  <a:prstClr val="black"/>
                </a:solidFill>
                <a:latin typeface="Calibri" panose="020F0502020204030204"/>
              </a:rPr>
              <a:t>- </a:t>
            </a:r>
            <a:r>
              <a:rPr lang="de-DE" sz="614" dirty="0" err="1">
                <a:solidFill>
                  <a:prstClr val="black"/>
                </a:solidFill>
                <a:latin typeface="Calibri" panose="020F0502020204030204"/>
              </a:rPr>
              <a:t>deraten</a:t>
            </a:r>
            <a:r>
              <a:rPr lang="de-DE" sz="614" dirty="0">
                <a:solidFill>
                  <a:prstClr val="black"/>
                </a:solidFill>
                <a:latin typeface="Calibri" panose="020F0502020204030204"/>
              </a:rPr>
              <a:t> Preisanstiegen führen. Dazu sind die allermeisten </a:t>
            </a:r>
            <a:r>
              <a:rPr lang="de-DE" sz="614" dirty="0" err="1">
                <a:solidFill>
                  <a:prstClr val="black"/>
                </a:solidFill>
                <a:latin typeface="Calibri" panose="020F0502020204030204"/>
              </a:rPr>
              <a:t>Men</a:t>
            </a:r>
            <a:r>
              <a:rPr lang="de-DE" sz="614" dirty="0">
                <a:solidFill>
                  <a:prstClr val="black"/>
                </a:solidFill>
                <a:latin typeface="Calibri" panose="020F0502020204030204"/>
              </a:rPr>
              <a:t>- </a:t>
            </a:r>
            <a:r>
              <a:rPr lang="de-DE" sz="614" dirty="0" err="1">
                <a:solidFill>
                  <a:prstClr val="black"/>
                </a:solidFill>
                <a:latin typeface="Calibri" panose="020F0502020204030204"/>
              </a:rPr>
              <a:t>schen</a:t>
            </a:r>
            <a:r>
              <a:rPr lang="de-DE" sz="614" dirty="0">
                <a:solidFill>
                  <a:prstClr val="black"/>
                </a:solidFill>
                <a:latin typeface="Calibri" panose="020F0502020204030204"/>
              </a:rPr>
              <a:t> bereit. Klar ist aber auch: Für Menschen mit wenig Geld ist das kein Klacks. Sie wollen wir durch Erhöhungen bei Sozialleistungen bzw. Mindestlohn entlasten.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r>
              <a:rPr lang="de-DE" sz="614" dirty="0">
                <a:solidFill>
                  <a:prstClr val="black"/>
                </a:solidFill>
                <a:latin typeface="Calibri" panose="020F0502020204030204"/>
              </a:rPr>
              <a:t>Wir Freie Demokraten wollen faire Bedingungen für Lebensmittel aus der Landwirtschaft. Damit auch die Verbraucherinnen und Verbrau-</a:t>
            </a:r>
            <a:r>
              <a:rPr lang="de-DE" sz="614" dirty="0" err="1">
                <a:solidFill>
                  <a:prstClr val="black"/>
                </a:solidFill>
                <a:latin typeface="Calibri" panose="020F0502020204030204"/>
              </a:rPr>
              <a:t>cher</a:t>
            </a:r>
            <a:r>
              <a:rPr lang="de-DE" sz="614" dirty="0">
                <a:solidFill>
                  <a:prstClr val="black"/>
                </a:solidFill>
                <a:latin typeface="Calibri" panose="020F0502020204030204"/>
              </a:rPr>
              <a:t> beim Kauf tierischer Erzeugnisse Verantwortung übernehmen können, müssen Haltungsbedingungen klar erkennbar sein.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setzen uns daher für ein einfaches, transparentes und </a:t>
            </a:r>
            <a:r>
              <a:rPr lang="de-DE" sz="614" dirty="0" err="1">
                <a:solidFill>
                  <a:prstClr val="black"/>
                </a:solidFill>
                <a:latin typeface="Calibri" panose="020F0502020204030204"/>
              </a:rPr>
              <a:t>verpflich-tendes</a:t>
            </a:r>
            <a:r>
              <a:rPr lang="de-DE" sz="614" dirty="0">
                <a:solidFill>
                  <a:prstClr val="black"/>
                </a:solidFill>
                <a:latin typeface="Calibri" panose="020F0502020204030204"/>
              </a:rPr>
              <a:t> Tierwohllabel in der gesamten EU ein.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Nein. Wenn Fleisch und Milch unter besseren Arbeitsbedingungen hergestellt und Ackerbau und Viehhaltung ökologisch ausgerichtet werden, werden die Preise dafür steigen.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gleichzeitig regionale Verarbeitungs- und Vermarktungs-strukturen von Agrarprodukten stärken und die Macht der großen Konzerne brechen. Die Spekulation mit Ackerflächen wollen wir </a:t>
            </a:r>
            <a:r>
              <a:rPr lang="de-DE" sz="614" dirty="0" err="1">
                <a:solidFill>
                  <a:prstClr val="black"/>
                </a:solidFill>
                <a:latin typeface="Calibri" panose="020F0502020204030204"/>
              </a:rPr>
              <a:t>be</a:t>
            </a:r>
            <a:r>
              <a:rPr lang="de-DE" sz="614" dirty="0">
                <a:solidFill>
                  <a:prstClr val="black"/>
                </a:solidFill>
                <a:latin typeface="Calibri" panose="020F0502020204030204"/>
              </a:rPr>
              <a:t>- enden, sie sollen nur noch an Bauern und ihre Genossenschaften </a:t>
            </a:r>
            <a:r>
              <a:rPr lang="de-DE" sz="614" dirty="0" err="1">
                <a:solidFill>
                  <a:prstClr val="black"/>
                </a:solidFill>
                <a:latin typeface="Calibri" panose="020F0502020204030204"/>
              </a:rPr>
              <a:t>ver</a:t>
            </a:r>
            <a:r>
              <a:rPr lang="de-DE" sz="614" dirty="0">
                <a:solidFill>
                  <a:prstClr val="black"/>
                </a:solidFill>
                <a:latin typeface="Calibri" panose="020F0502020204030204"/>
              </a:rPr>
              <a:t>- kauft werden.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Umwandlung von Agrarflächen in Bauland wollen wir stoppen.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Lebensmittel sind unsere Lebensgrundlage. Sie sollten auch den Landwirt*innen ihre Lebensgrundlage sichern. Dies geht nur mit </a:t>
            </a:r>
            <a:r>
              <a:rPr lang="de-DE" sz="614" dirty="0" err="1">
                <a:solidFill>
                  <a:prstClr val="black"/>
                </a:solidFill>
                <a:latin typeface="Calibri" panose="020F0502020204030204"/>
              </a:rPr>
              <a:t>fai</a:t>
            </a:r>
            <a:r>
              <a:rPr lang="de-DE" sz="614" dirty="0">
                <a:solidFill>
                  <a:prstClr val="black"/>
                </a:solidFill>
                <a:latin typeface="Calibri" panose="020F0502020204030204"/>
              </a:rPr>
              <a:t>- en Preisen für hochwertige Nahrungsmittel. Wir werden unfairen Handelspraktiken einen Riegel vorschieben. Sie schaden Verbrau-</a:t>
            </a:r>
            <a:r>
              <a:rPr lang="de-DE" sz="614" dirty="0" err="1">
                <a:solidFill>
                  <a:prstClr val="black"/>
                </a:solidFill>
                <a:latin typeface="Calibri" panose="020F0502020204030204"/>
              </a:rPr>
              <a:t>cher</a:t>
            </a:r>
            <a:r>
              <a:rPr lang="de-DE" sz="614" dirty="0">
                <a:solidFill>
                  <a:prstClr val="black"/>
                </a:solidFill>
                <a:latin typeface="Calibri" panose="020F0502020204030204"/>
              </a:rPr>
              <a:t>*innen, Landwirt*innen und fair handelnden Wettbewerbern.</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Um die Lebensmittelverschwendung einzudämmen, werden wir es Produzenten und Handel untersagen, genießbare Nahrungsmittel wegzuwerfen. Wir setzen uns für anständige Löhne und </a:t>
            </a:r>
            <a:r>
              <a:rPr lang="de-DE" sz="614" dirty="0" err="1">
                <a:solidFill>
                  <a:prstClr val="black"/>
                </a:solidFill>
                <a:latin typeface="Calibri" panose="020F0502020204030204"/>
              </a:rPr>
              <a:t>Arbeitsbedin-gungen</a:t>
            </a:r>
            <a:r>
              <a:rPr lang="de-DE" sz="614" dirty="0">
                <a:solidFill>
                  <a:prstClr val="black"/>
                </a:solidFill>
                <a:latin typeface="Calibri" panose="020F0502020204030204"/>
              </a:rPr>
              <a:t> in der Land- und Fortwirtschaft ein.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Die Preise für tierische Produkte bestimmen die Verbraucher direkt mit ihren Kaufentscheidungen. Viele Familien können sich aber </a:t>
            </a:r>
            <a:r>
              <a:rPr lang="de-DE" sz="614" dirty="0" err="1">
                <a:solidFill>
                  <a:prstClr val="black"/>
                </a:solidFill>
                <a:latin typeface="Calibri" panose="020F0502020204030204"/>
              </a:rPr>
              <a:t>we</a:t>
            </a:r>
            <a:r>
              <a:rPr lang="de-DE" sz="614" dirty="0">
                <a:solidFill>
                  <a:prstClr val="black"/>
                </a:solidFill>
                <a:latin typeface="Calibri" panose="020F0502020204030204"/>
              </a:rPr>
              <a:t>- gen der hohen Lebenshaltungskosten (z.B. für Strom und Miete) kein teureres Essen leisten, obwohl sie dies sicherlich gerne möchten.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Niemand will, dass Tiere leiden. Deswegen müssen wir die Lebens-haltungskosten senken, die durch die Regierungspolitik erst so </a:t>
            </a:r>
            <a:r>
              <a:rPr lang="de-DE" sz="614" dirty="0" err="1">
                <a:solidFill>
                  <a:prstClr val="black"/>
                </a:solidFill>
                <a:latin typeface="Calibri" panose="020F0502020204030204"/>
              </a:rPr>
              <a:t>ange</a:t>
            </a:r>
            <a:r>
              <a:rPr lang="de-DE" sz="614" dirty="0">
                <a:solidFill>
                  <a:prstClr val="black"/>
                </a:solidFill>
                <a:latin typeface="Calibri" panose="020F0502020204030204"/>
              </a:rPr>
              <a:t>- stiegen sind.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Produkte künstlich zu verteuern und damit einen Teil der Gesellschaft diese zu verwehren, ist der falsche Weg. Das ist ungerecht.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11268" name="Picture 4" descr="https://dbjr.org/apps/files_sharing/publicpreview/ja4Q9sbinPH3KPg?file=/1.%20Grafikdesign%20Material%20Bundestagswahl%202021/3.%20Figuren%202021/0221_DBJR_Monster_Wuschel%20Rot.png&amp;fileId=1574307&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83810" y="772765"/>
            <a:ext cx="2053471" cy="253870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dbjr.org/apps/files_sharing/publicpreview/ja4Q9sbinPH3KPg?file=/1.%20Grafikdesign%20Material%20Bundestagswahl%202021/3.%20Figuren%202021/0221_DBJR_Monster_Erde.png&amp;fileId=1574151&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229" y="3874795"/>
            <a:ext cx="2569818" cy="2912115"/>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960907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r>
              <a:rPr lang="de-DE" sz="1403" b="1" dirty="0">
                <a:solidFill>
                  <a:prstClr val="white"/>
                </a:solidFill>
                <a:latin typeface="Calibri" panose="020F0502020204030204"/>
              </a:rPr>
              <a:t>Wie gleichen Sie die durch Corona entstandenen </a:t>
            </a:r>
            <a:r>
              <a:rPr lang="de-DE" sz="1403" b="1" dirty="0">
                <a:solidFill>
                  <a:prstClr val="black"/>
                </a:solidFill>
                <a:latin typeface="Calibri" panose="020F0502020204030204"/>
              </a:rPr>
              <a:t>Ungerechtigkeiten</a:t>
            </a:r>
            <a:r>
              <a:rPr lang="de-DE" sz="1403" b="1" dirty="0">
                <a:solidFill>
                  <a:prstClr val="white"/>
                </a:solidFill>
                <a:latin typeface="Calibri" panose="020F0502020204030204"/>
              </a:rPr>
              <a:t> und langfristigen Folgen für uns junge Menschen aus?</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CDU und CSU tun alles, dass junge Menschen nicht zu den Verlierern der Coronakrise werden. Wir haben ein Unterstützungsprogramm von einer Milliarde Euro für 2021/2022 aufgelegt. </a:t>
            </a:r>
          </a:p>
          <a:p>
            <a:pPr algn="just" defTabSz="801929"/>
            <a:r>
              <a:rPr lang="de-DE" sz="614" dirty="0">
                <a:solidFill>
                  <a:prstClr val="black"/>
                </a:solidFill>
                <a:latin typeface="Calibri" panose="020F0502020204030204"/>
              </a:rPr>
              <a:t>Mit einer weiteren Milliarde Euro helfen wir Kindern und </a:t>
            </a:r>
            <a:r>
              <a:rPr lang="de-DE" sz="614" dirty="0" err="1">
                <a:solidFill>
                  <a:prstClr val="black"/>
                </a:solidFill>
                <a:latin typeface="Calibri" panose="020F0502020204030204"/>
              </a:rPr>
              <a:t>Jugendli-chen</a:t>
            </a:r>
            <a:r>
              <a:rPr lang="de-DE" sz="614" dirty="0">
                <a:solidFill>
                  <a:prstClr val="black"/>
                </a:solidFill>
                <a:latin typeface="Calibri" panose="020F0502020204030204"/>
              </a:rPr>
              <a:t>, die sozialen und psychischen Folgen der Corona-Pandemie zu bewältigen. Die Mittel gehen in frühe Bildung, Ferienfreizeiten, </a:t>
            </a:r>
            <a:r>
              <a:rPr lang="de-DE" sz="614" dirty="0" err="1">
                <a:solidFill>
                  <a:prstClr val="black"/>
                </a:solidFill>
                <a:latin typeface="Calibri" panose="020F0502020204030204"/>
              </a:rPr>
              <a:t>Fami</a:t>
            </a:r>
            <a:r>
              <a:rPr lang="de-DE" sz="614" dirty="0">
                <a:solidFill>
                  <a:prstClr val="black"/>
                </a:solidFill>
                <a:latin typeface="Calibri" panose="020F0502020204030204"/>
              </a:rPr>
              <a:t>- </a:t>
            </a:r>
            <a:r>
              <a:rPr lang="de-DE" sz="614" dirty="0" err="1">
                <a:solidFill>
                  <a:prstClr val="black"/>
                </a:solidFill>
                <a:latin typeface="Calibri" panose="020F0502020204030204"/>
              </a:rPr>
              <a:t>lienerholung</a:t>
            </a:r>
            <a:r>
              <a:rPr lang="de-DE" sz="614" dirty="0">
                <a:solidFill>
                  <a:prstClr val="black"/>
                </a:solidFill>
                <a:latin typeface="Calibri" panose="020F0502020204030204"/>
              </a:rPr>
              <a:t> und Sozialarbeit. Hinzu kommt eine Einmalzahlung von 100 Euro für Kinder aus Familien, die auf Hartz IV angewiesen sind oder nur ein geringes Einkommen haben.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Es braucht ein sicheres Netz an breiter Unterstützung für Kinder und Jugendliche, mehr Beratung und Einzelfallhilfe, Ausbau von Sport-, Erlebnis-, und Kulturangeboten.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Schulen und Kitas müssen jetzt so sicher wie möglich gemacht wer- den (Lüftungskonzepte, Teststrategie, Masken).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Für alle, die eine Ausbildung anstreben, wollen wir einen guten Aus- </a:t>
            </a:r>
            <a:r>
              <a:rPr lang="de-DE" sz="614" dirty="0" err="1">
                <a:solidFill>
                  <a:prstClr val="black"/>
                </a:solidFill>
                <a:latin typeface="Calibri" panose="020F0502020204030204"/>
              </a:rPr>
              <a:t>bildungplatz</a:t>
            </a:r>
            <a:r>
              <a:rPr lang="de-DE" sz="614" dirty="0">
                <a:solidFill>
                  <a:prstClr val="black"/>
                </a:solidFill>
                <a:latin typeface="Calibri" panose="020F0502020204030204"/>
              </a:rPr>
              <a:t> und eine gute Ausbildung garantieren. Alle Studieren-den, die in finanzielle Schwierigkeiten geraten sind, sollen im Rah- </a:t>
            </a:r>
            <a:r>
              <a:rPr lang="de-DE" sz="614" dirty="0" err="1">
                <a:solidFill>
                  <a:prstClr val="black"/>
                </a:solidFill>
                <a:latin typeface="Calibri" panose="020F0502020204030204"/>
              </a:rPr>
              <a:t>men</a:t>
            </a:r>
            <a:r>
              <a:rPr lang="de-DE" sz="614" dirty="0">
                <a:solidFill>
                  <a:prstClr val="black"/>
                </a:solidFill>
                <a:latin typeface="Calibri" panose="020F0502020204030204"/>
              </a:rPr>
              <a:t> einer Nothilfe über das BAföG Unterstützung erhalten.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Junge Menschen haben durch die Coronapandemie viele </a:t>
            </a:r>
            <a:r>
              <a:rPr lang="de-DE" sz="614" dirty="0" err="1">
                <a:solidFill>
                  <a:prstClr val="black"/>
                </a:solidFill>
                <a:latin typeface="Calibri" panose="020F0502020204030204"/>
              </a:rPr>
              <a:t>Einschrän-kungen</a:t>
            </a:r>
            <a:r>
              <a:rPr lang="de-DE" sz="614" dirty="0">
                <a:solidFill>
                  <a:prstClr val="black"/>
                </a:solidFill>
                <a:latin typeface="Calibri" panose="020F0502020204030204"/>
              </a:rPr>
              <a:t> in ihrem Alltag und bei ihren Bildungschancen hinnehmen müssen. Ihre Anliegen wurden zu wenig berücksichtigt. Die Fraktion der Freien Demokraten im Deutschen Bundestag hat daher ein Chan- </a:t>
            </a:r>
            <a:r>
              <a:rPr lang="de-DE" sz="614" dirty="0" err="1">
                <a:solidFill>
                  <a:prstClr val="black"/>
                </a:solidFill>
                <a:latin typeface="Calibri" panose="020F0502020204030204"/>
              </a:rPr>
              <a:t>cen-Aufholprogramm</a:t>
            </a:r>
            <a:r>
              <a:rPr lang="de-DE" sz="614" dirty="0">
                <a:solidFill>
                  <a:prstClr val="black"/>
                </a:solidFill>
                <a:latin typeface="Calibri" panose="020F0502020204030204"/>
              </a:rPr>
              <a:t> vorgeschlagen, um Lernrückstände infolge </a:t>
            </a:r>
            <a:r>
              <a:rPr lang="de-DE" sz="614" dirty="0" err="1">
                <a:solidFill>
                  <a:prstClr val="black"/>
                </a:solidFill>
                <a:latin typeface="Calibri" panose="020F0502020204030204"/>
              </a:rPr>
              <a:t>ge</a:t>
            </a:r>
            <a:r>
              <a:rPr lang="de-DE" sz="614" dirty="0">
                <a:solidFill>
                  <a:prstClr val="black"/>
                </a:solidFill>
                <a:latin typeface="Calibri" panose="020F0502020204030204"/>
              </a:rPr>
              <a:t>- geschlossener Schulen zu beheben und Corona-Nachteile für Kinder und Jugendliche zu verhindern.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Darüber hinaus hat die Fraktion einen Hilfeplan für die physische und psychische Gesundheit von Kindern und Jugendlichen auf den Weg gebracht.</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Kürzungen im Sozialbereich finanziert werden. Wir wollen eine Corona-Vermögensabgabe für große Vermögen. Mit dem Geld </a:t>
            </a:r>
            <a:r>
              <a:rPr lang="de-DE" sz="614" dirty="0" err="1">
                <a:solidFill>
                  <a:prstClr val="black"/>
                </a:solidFill>
                <a:latin typeface="Calibri" panose="020F0502020204030204"/>
              </a:rPr>
              <a:t>wol</a:t>
            </a:r>
            <a:r>
              <a:rPr lang="de-DE" sz="614" dirty="0">
                <a:solidFill>
                  <a:prstClr val="black"/>
                </a:solidFill>
                <a:latin typeface="Calibri" panose="020F0502020204030204"/>
              </a:rPr>
              <a:t>- </a:t>
            </a:r>
            <a:r>
              <a:rPr lang="de-DE" sz="614" dirty="0" err="1">
                <a:solidFill>
                  <a:prstClr val="black"/>
                </a:solidFill>
                <a:latin typeface="Calibri" panose="020F0502020204030204"/>
              </a:rPr>
              <a:t>len</a:t>
            </a:r>
            <a:r>
              <a:rPr lang="de-DE" sz="614" dirty="0">
                <a:solidFill>
                  <a:prstClr val="black"/>
                </a:solidFill>
                <a:latin typeface="Calibri" panose="020F0502020204030204"/>
              </a:rPr>
              <a:t> wir unter anderem die Schulen stärken, damit Schüler*innen wie- der aufholen können.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Alle müssen unkompliziert Schul- und Ausbildungsjahre wiederholen  können, wenn sie es möchten.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Auch Kultur-, Sport- und Jugendfreizeiteinrichtungen wollen wir mit den Mitteln gezielt fördern.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alles dafür tun, dass junge Menschen nicht zu den Verlierern der Corona-Pandemie werden. Das, was kleinen Kindern, Schüler*innen, Azubis und Student*innen zugemutet wurde und wird, ist sehr viel.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wollen, dass ältere Menschen diese Leistung, die von den Jungen zu ihren Gunsten erbracht wird, anerkennen und honorieren. Deshalb kann unser „Aktionsprogramm Aufholen nach Corona für Kinder und Jugendliche“ nur ein Anfang sein, uns bei dieser Generation zu bedanken und die Entbehrungen anzuerkennen.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01929"/>
            <a:endParaRPr lang="de-DE" sz="614" dirty="0">
              <a:solidFill>
                <a:prstClr val="black"/>
              </a:solidFill>
              <a:latin typeface="Calibri" panose="020F0502020204030204"/>
            </a:endParaRP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Indem wir die Schulen offenhalten und das öffentliche Leben ermöglichen. Jedem wurde ein Impfangebot gemacht. Die </a:t>
            </a:r>
            <a:r>
              <a:rPr lang="de-DE" sz="614" dirty="0" err="1">
                <a:solidFill>
                  <a:prstClr val="black"/>
                </a:solidFill>
                <a:latin typeface="Calibri" panose="020F0502020204030204"/>
              </a:rPr>
              <a:t>Entschei</a:t>
            </a:r>
            <a:r>
              <a:rPr lang="de-DE" sz="614" dirty="0">
                <a:solidFill>
                  <a:prstClr val="black"/>
                </a:solidFill>
                <a:latin typeface="Calibri" panose="020F0502020204030204"/>
              </a:rPr>
              <a:t>-dung es anzunehmen oder auch nicht, steht allen frei. So wie es aussieht, wird der Coronavirus nicht mehr verschwinden. </a:t>
            </a:r>
          </a:p>
          <a:p>
            <a:pPr algn="just" defTabSz="801929"/>
            <a:endParaRPr lang="de-DE" sz="614" dirty="0">
              <a:solidFill>
                <a:prstClr val="black"/>
              </a:solidFill>
              <a:latin typeface="Calibri" panose="020F0502020204030204"/>
            </a:endParaRPr>
          </a:p>
          <a:p>
            <a:pPr algn="just" defTabSz="801929"/>
            <a:r>
              <a:rPr lang="de-DE" sz="614" dirty="0">
                <a:solidFill>
                  <a:prstClr val="black"/>
                </a:solidFill>
                <a:latin typeface="Calibri" panose="020F0502020204030204"/>
              </a:rPr>
              <a:t>Wir werden also damit leben müssen, so wie wir auch mit anderen Krankheiten umgehen. Es kann aber nicht sein, dass unsere Grund-rechte dauerhaft außer Kraft gesetzt, Bevölkerungsgruppen gegen-einander ausgespielt werden und der normale soziale Umgang </a:t>
            </a:r>
            <a:r>
              <a:rPr lang="de-DE" sz="614" dirty="0" err="1">
                <a:solidFill>
                  <a:prstClr val="black"/>
                </a:solidFill>
                <a:latin typeface="Calibri" panose="020F0502020204030204"/>
              </a:rPr>
              <a:t>ver</a:t>
            </a:r>
            <a:r>
              <a:rPr lang="de-DE" sz="614" dirty="0">
                <a:solidFill>
                  <a:prstClr val="black"/>
                </a:solidFill>
                <a:latin typeface="Calibri" panose="020F0502020204030204"/>
              </a:rPr>
              <a:t>- </a:t>
            </a:r>
            <a:r>
              <a:rPr lang="de-DE" sz="614" dirty="0" err="1">
                <a:solidFill>
                  <a:prstClr val="black"/>
                </a:solidFill>
                <a:latin typeface="Calibri" panose="020F0502020204030204"/>
              </a:rPr>
              <a:t>pönt</a:t>
            </a:r>
            <a:r>
              <a:rPr lang="de-DE" sz="614" dirty="0">
                <a:solidFill>
                  <a:prstClr val="black"/>
                </a:solidFill>
                <a:latin typeface="Calibri" panose="020F0502020204030204"/>
              </a:rPr>
              <a:t> wird. Damit sind wir keine freie Gesellschaft mehr.</a:t>
            </a:r>
            <a:endParaRPr lang="de-DE" sz="614"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12292" name="Picture 4" descr="https://dbjr.org/apps/files_sharing/publicpreview/ja4Q9sbinPH3KPg?file=/1.%20Grafikdesign%20Material%20Bundestagswahl%202021/3.%20Figuren%202021/0221_DBJR_Monster_John.png&amp;fileId=1574159&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1942" y="1285888"/>
            <a:ext cx="1609022" cy="24442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dbjr.org/apps/files_sharing/publicpreview/ja4Q9sbinPH3KPg?file=/1.%20Grafikdesign%20Material%20Bundestagswahl%202021/3.%20Figuren%202021/0221_DBJR_Monster_Haare_Blau.png&amp;fileId=1574189&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649" y="3730117"/>
            <a:ext cx="2937602" cy="336625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765377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700" b="1" dirty="0" smtClean="0">
                <a:solidFill>
                  <a:srgbClr val="FFFFFF"/>
                </a:solidFill>
                <a:latin typeface="Calibri" pitchFamily="34"/>
                <a:ea typeface="Arial" pitchFamily="18"/>
                <a:cs typeface="Arial" pitchFamily="18"/>
              </a:rPr>
              <a:t>Danke …</a:t>
            </a:r>
            <a:endParaRPr lang="de-DE" sz="2000" b="1" i="0" u="none" strike="noStrike" baseline="0" dirty="0">
              <a:ln>
                <a:noFill/>
              </a:ln>
              <a:solidFill>
                <a:srgbClr val="FFFFFF"/>
              </a:solidFill>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5" name="Textfeld 4"/>
          <p:cNvSpPr txBox="1"/>
          <p:nvPr/>
        </p:nvSpPr>
        <p:spPr>
          <a:xfrm>
            <a:off x="610265" y="2062667"/>
            <a:ext cx="10162571" cy="523220"/>
          </a:xfrm>
          <a:prstGeom prst="rect">
            <a:avLst/>
          </a:prstGeom>
          <a:noFill/>
        </p:spPr>
        <p:txBody>
          <a:bodyPr wrap="square" rtlCol="0">
            <a:spAutoFit/>
          </a:bodyPr>
          <a:lstStyle/>
          <a:p>
            <a:r>
              <a:rPr lang="de-DE" sz="2800" dirty="0">
                <a:solidFill>
                  <a:srgbClr val="007A82"/>
                </a:solidFill>
              </a:rPr>
              <a:t>… für deine Aufmerksamkeit und viel Spaß bei der </a:t>
            </a:r>
            <a:r>
              <a:rPr lang="de-DE" sz="2800" dirty="0">
                <a:solidFill>
                  <a:srgbClr val="E4036F"/>
                </a:solidFill>
              </a:rPr>
              <a:t>U18-Wahl</a:t>
            </a:r>
            <a:r>
              <a:rPr lang="de-DE" sz="2800" dirty="0">
                <a:solidFill>
                  <a:srgbClr val="007A82"/>
                </a:solidFill>
              </a:rPr>
              <a:t>!</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3967">
            <a:off x="2318425" y="2968014"/>
            <a:ext cx="3654112" cy="3654112"/>
          </a:xfrm>
          <a:prstGeom prst="rect">
            <a:avLst/>
          </a:prstGeom>
        </p:spPr>
      </p:pic>
    </p:spTree>
    <p:extLst>
      <p:ext uri="{BB962C8B-B14F-4D97-AF65-F5344CB8AC3E}">
        <p14:creationId xmlns:p14="http://schemas.microsoft.com/office/powerpoint/2010/main" val="115511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Wer seid ihr?| </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Vorstellungsrunde</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sp>
        <p:nvSpPr>
          <p:cNvPr id="7" name="Rechteck 6"/>
          <p:cNvSpPr/>
          <p:nvPr/>
        </p:nvSpPr>
        <p:spPr>
          <a:xfrm>
            <a:off x="546230" y="1832380"/>
            <a:ext cx="264522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srgbClr val="007A82"/>
                </a:solidFill>
                <a:effectLst/>
                <a:uLnTx/>
                <a:uFillTx/>
                <a:latin typeface="Calibri" panose="020F0502020204030204"/>
                <a:ea typeface="+mn-ea"/>
                <a:cs typeface="+mn-cs"/>
              </a:rPr>
              <a:t>Wie heißt du?</a:t>
            </a:r>
            <a:endParaRPr kumimoji="0" lang="de-DE" sz="3200" b="0" i="0" u="none" strike="noStrike" kern="1200" cap="none" spc="0" normalizeH="0" baseline="0" noProof="0" dirty="0">
              <a:ln>
                <a:noFill/>
              </a:ln>
              <a:solidFill>
                <a:srgbClr val="007A82"/>
              </a:solidFill>
              <a:effectLst/>
              <a:uLnTx/>
              <a:uFillTx/>
              <a:latin typeface="Calibri" panose="020F0502020204030204"/>
              <a:ea typeface="+mn-ea"/>
              <a:cs typeface="+mn-cs"/>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3873070" y="2689920"/>
            <a:ext cx="34072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A82"/>
                </a:solidFill>
                <a:effectLst/>
                <a:uLnTx/>
                <a:uFillTx/>
                <a:latin typeface="Calibri" panose="020F0502020204030204"/>
                <a:ea typeface="+mn-ea"/>
                <a:cs typeface="+mn-cs"/>
              </a:rPr>
              <a:t>Wie alt bist du?</a:t>
            </a:r>
          </a:p>
        </p:txBody>
      </p:sp>
      <p:sp>
        <p:nvSpPr>
          <p:cNvPr id="6" name="Textfeld 5"/>
          <p:cNvSpPr txBox="1"/>
          <p:nvPr/>
        </p:nvSpPr>
        <p:spPr>
          <a:xfrm>
            <a:off x="7168550" y="3969702"/>
            <a:ext cx="35596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srgbClr val="007A82"/>
                </a:solidFill>
                <a:effectLst/>
                <a:uLnTx/>
                <a:uFillTx/>
                <a:latin typeface="Calibri" panose="020F0502020204030204"/>
                <a:ea typeface="+mn-ea"/>
                <a:cs typeface="+mn-cs"/>
              </a:rPr>
              <a:t>Was ist deine Lieblingsfarbe?</a:t>
            </a:r>
            <a:endParaRPr kumimoji="0" lang="de-DE" sz="3200" b="0" i="0" u="none" strike="noStrike" kern="1200" cap="none" spc="0" normalizeH="0" baseline="0" noProof="0" dirty="0">
              <a:ln>
                <a:noFill/>
              </a:ln>
              <a:solidFill>
                <a:srgbClr val="007A82"/>
              </a:solidFill>
              <a:effectLst/>
              <a:uLnTx/>
              <a:uFillTx/>
              <a:latin typeface="Calibri" panose="020F0502020204030204"/>
              <a:ea typeface="+mn-ea"/>
              <a:cs typeface="+mn-cs"/>
            </a:endParaRP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93" y="3458976"/>
            <a:ext cx="3271384" cy="2723133"/>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049" y="353377"/>
            <a:ext cx="3616325" cy="3616325"/>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8725" y="3659103"/>
            <a:ext cx="3520626" cy="3520626"/>
          </a:xfrm>
          <a:prstGeom prst="rect">
            <a:avLst/>
          </a:prstGeom>
        </p:spPr>
      </p:pic>
    </p:spTree>
    <p:extLst>
      <p:ext uri="{BB962C8B-B14F-4D97-AF65-F5344CB8AC3E}">
        <p14:creationId xmlns:p14="http://schemas.microsoft.com/office/powerpoint/2010/main" val="87474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rotWithShape="1">
          <a:blip r:embed="rId3">
            <a:extLst>
              <a:ext uri="{28A0092B-C50C-407E-A947-70E740481C1C}">
                <a14:useLocalDpi xmlns:a14="http://schemas.microsoft.com/office/drawing/2010/main" val="0"/>
              </a:ext>
            </a:extLst>
          </a:blip>
          <a:srcRect l="23033" t="10420" r="23354" b="7361"/>
          <a:stretch/>
        </p:blipFill>
        <p:spPr>
          <a:xfrm>
            <a:off x="764082" y="1303794"/>
            <a:ext cx="1396315" cy="4876305"/>
          </a:xfrm>
          <a:prstGeom prst="rect">
            <a:avLst/>
          </a:prstGeom>
        </p:spPr>
      </p:pic>
      <p:pic>
        <p:nvPicPr>
          <p:cNvPr id="18" name="Grafik 17"/>
          <p:cNvPicPr>
            <a:picLocks noChangeAspect="1"/>
          </p:cNvPicPr>
          <p:nvPr/>
        </p:nvPicPr>
        <p:blipFill>
          <a:blip r:embed="rId4"/>
          <a:stretch>
            <a:fillRect/>
          </a:stretch>
        </p:blipFill>
        <p:spPr>
          <a:xfrm>
            <a:off x="8414904" y="1303794"/>
            <a:ext cx="1396105" cy="4877223"/>
          </a:xfrm>
          <a:prstGeom prst="rect">
            <a:avLst/>
          </a:prstGeom>
        </p:spPr>
      </p:pic>
      <p:pic>
        <p:nvPicPr>
          <p:cNvPr id="15" name="Grafik 14"/>
          <p:cNvPicPr>
            <a:picLocks noChangeAspect="1"/>
          </p:cNvPicPr>
          <p:nvPr/>
        </p:nvPicPr>
        <p:blipFill rotWithShape="1">
          <a:blip r:embed="rId5">
            <a:extLst>
              <a:ext uri="{28A0092B-C50C-407E-A947-70E740481C1C}">
                <a14:useLocalDpi xmlns:a14="http://schemas.microsoft.com/office/drawing/2010/main" val="0"/>
              </a:ext>
            </a:extLst>
          </a:blip>
          <a:srcRect l="22438" t="9808" r="21987" b="6667"/>
          <a:stretch/>
        </p:blipFill>
        <p:spPr>
          <a:xfrm>
            <a:off x="2184910" y="1306551"/>
            <a:ext cx="1398109" cy="4873548"/>
          </a:xfrm>
          <a:prstGeom prst="rect">
            <a:avLst/>
          </a:prstGeom>
        </p:spPr>
      </p:pic>
      <p:pic>
        <p:nvPicPr>
          <p:cNvPr id="16" name="Grafik 15"/>
          <p:cNvPicPr>
            <a:picLocks noChangeAspect="1"/>
          </p:cNvPicPr>
          <p:nvPr/>
        </p:nvPicPr>
        <p:blipFill>
          <a:blip r:embed="rId6"/>
          <a:stretch>
            <a:fillRect/>
          </a:stretch>
        </p:blipFill>
        <p:spPr>
          <a:xfrm>
            <a:off x="6988189" y="1304713"/>
            <a:ext cx="1402202" cy="4877223"/>
          </a:xfrm>
          <a:prstGeom prst="rect">
            <a:avLst/>
          </a:prstGeom>
        </p:spPr>
      </p:pic>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Zustimmungslinie</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dirty="0" smtClean="0">
                <a:solidFill>
                  <a:srgbClr val="FFFFFF"/>
                </a:solidFill>
                <a:latin typeface="Calibri" pitchFamily="34"/>
                <a:ea typeface="Arial" pitchFamily="18"/>
                <a:cs typeface="Arial" pitchFamily="18"/>
              </a:rPr>
              <a:t>Wo steht ihr?</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7"/>
          <a:srcRect t="48105"/>
          <a:stretch/>
        </p:blipFill>
        <p:spPr>
          <a:xfrm>
            <a:off x="6259527" y="6256312"/>
            <a:ext cx="1818046" cy="944871"/>
          </a:xfrm>
          <a:prstGeom prst="rect">
            <a:avLst/>
          </a:prstGeom>
        </p:spPr>
      </p:pic>
      <p:pic>
        <p:nvPicPr>
          <p:cNvPr id="5" name="Grafik 4"/>
          <p:cNvPicPr>
            <a:picLocks noChangeAspect="1"/>
          </p:cNvPicPr>
          <p:nvPr/>
        </p:nvPicPr>
        <p:blipFill rotWithShape="1">
          <a:blip r:embed="rId8">
            <a:extLst>
              <a:ext uri="{28A0092B-C50C-407E-A947-70E740481C1C}">
                <a14:useLocalDpi xmlns:a14="http://schemas.microsoft.com/office/drawing/2010/main" val="0"/>
              </a:ext>
            </a:extLst>
          </a:blip>
          <a:srcRect l="39925" t="-841" r="40218" b="841"/>
          <a:stretch/>
        </p:blipFill>
        <p:spPr>
          <a:xfrm>
            <a:off x="4755348" y="1134618"/>
            <a:ext cx="1035999" cy="5217414"/>
          </a:xfrm>
          <a:prstGeom prst="rect">
            <a:avLst/>
          </a:prstGeom>
        </p:spPr>
      </p:pic>
      <p:sp>
        <p:nvSpPr>
          <p:cNvPr id="9" name="Textfeld 8"/>
          <p:cNvSpPr txBox="1"/>
          <p:nvPr/>
        </p:nvSpPr>
        <p:spPr>
          <a:xfrm rot="16200000">
            <a:off x="-881733" y="3033569"/>
            <a:ext cx="2471352" cy="707886"/>
          </a:xfrm>
          <a:prstGeom prst="rect">
            <a:avLst/>
          </a:prstGeom>
          <a:noFill/>
        </p:spPr>
        <p:txBody>
          <a:bodyPr wrap="square" rtlCol="0">
            <a:spAutoFit/>
          </a:bodyPr>
          <a:lstStyle/>
          <a:p>
            <a:r>
              <a:rPr lang="de-DE" sz="4000" b="1" dirty="0">
                <a:solidFill>
                  <a:srgbClr val="E4036F"/>
                </a:solidFill>
              </a:rPr>
              <a:t>s</a:t>
            </a:r>
            <a:r>
              <a:rPr lang="de-DE" sz="4000" b="1" dirty="0" smtClean="0">
                <a:solidFill>
                  <a:srgbClr val="E4036F"/>
                </a:solidFill>
              </a:rPr>
              <a:t>timmt</a:t>
            </a:r>
            <a:r>
              <a:rPr lang="de-DE" dirty="0" smtClean="0"/>
              <a:t> </a:t>
            </a:r>
            <a:endParaRPr lang="de-DE" dirty="0"/>
          </a:p>
        </p:txBody>
      </p:sp>
      <p:sp>
        <p:nvSpPr>
          <p:cNvPr id="10" name="Textfeld 9"/>
          <p:cNvSpPr txBox="1"/>
          <p:nvPr/>
        </p:nvSpPr>
        <p:spPr>
          <a:xfrm rot="5400000">
            <a:off x="8705044" y="3342488"/>
            <a:ext cx="3089189" cy="707886"/>
          </a:xfrm>
          <a:prstGeom prst="rect">
            <a:avLst/>
          </a:prstGeom>
          <a:noFill/>
        </p:spPr>
        <p:txBody>
          <a:bodyPr wrap="square" rtlCol="0">
            <a:spAutoFit/>
          </a:bodyPr>
          <a:lstStyle/>
          <a:p>
            <a:r>
              <a:rPr lang="de-DE" sz="4000" b="1" dirty="0" smtClean="0">
                <a:solidFill>
                  <a:srgbClr val="E4036F"/>
                </a:solidFill>
              </a:rPr>
              <a:t>stimmt </a:t>
            </a:r>
            <a:r>
              <a:rPr lang="de-DE" sz="4000" b="1" dirty="0">
                <a:solidFill>
                  <a:srgbClr val="E4036F"/>
                </a:solidFill>
              </a:rPr>
              <a:t>nicht</a:t>
            </a:r>
          </a:p>
        </p:txBody>
      </p:sp>
      <p:pic>
        <p:nvPicPr>
          <p:cNvPr id="13" name="Grafik 12"/>
          <p:cNvPicPr>
            <a:picLocks noChangeAspect="1"/>
          </p:cNvPicPr>
          <p:nvPr/>
        </p:nvPicPr>
        <p:blipFill rotWithShape="1">
          <a:blip r:embed="rId9">
            <a:extLst>
              <a:ext uri="{28A0092B-C50C-407E-A947-70E740481C1C}">
                <a14:useLocalDpi xmlns:a14="http://schemas.microsoft.com/office/drawing/2010/main" val="0"/>
              </a:ext>
            </a:extLst>
          </a:blip>
          <a:srcRect l="21783" t="10061" r="22720" b="7295"/>
          <a:stretch/>
        </p:blipFill>
        <p:spPr>
          <a:xfrm>
            <a:off x="3583220" y="1306551"/>
            <a:ext cx="1407896" cy="4873548"/>
          </a:xfrm>
          <a:prstGeom prst="rect">
            <a:avLst/>
          </a:prstGeom>
        </p:spPr>
      </p:pic>
      <p:pic>
        <p:nvPicPr>
          <p:cNvPr id="14" name="Grafik 13"/>
          <p:cNvPicPr>
            <a:picLocks noChangeAspect="1"/>
          </p:cNvPicPr>
          <p:nvPr/>
        </p:nvPicPr>
        <p:blipFill>
          <a:blip r:embed="rId10"/>
          <a:stretch>
            <a:fillRect/>
          </a:stretch>
        </p:blipFill>
        <p:spPr>
          <a:xfrm>
            <a:off x="5555378" y="1306551"/>
            <a:ext cx="1408298" cy="4877223"/>
          </a:xfrm>
          <a:prstGeom prst="rect">
            <a:avLst/>
          </a:prstGeom>
        </p:spPr>
      </p:pic>
      <p:sp>
        <p:nvSpPr>
          <p:cNvPr id="19" name="Textfeld 18"/>
          <p:cNvSpPr txBox="1"/>
          <p:nvPr/>
        </p:nvSpPr>
        <p:spPr>
          <a:xfrm>
            <a:off x="1157034" y="3188407"/>
            <a:ext cx="610409" cy="1107996"/>
          </a:xfrm>
          <a:prstGeom prst="rect">
            <a:avLst/>
          </a:prstGeom>
          <a:noFill/>
        </p:spPr>
        <p:txBody>
          <a:bodyPr wrap="square" rtlCol="0">
            <a:spAutoFit/>
          </a:bodyPr>
          <a:lstStyle/>
          <a:p>
            <a:r>
              <a:rPr lang="de-DE" sz="6600" b="1" dirty="0" smtClean="0">
                <a:solidFill>
                  <a:srgbClr val="E4036F"/>
                </a:solidFill>
              </a:rPr>
              <a:t>1</a:t>
            </a:r>
            <a:endParaRPr lang="de-DE" sz="6600" b="1" dirty="0">
              <a:solidFill>
                <a:srgbClr val="E4036F"/>
              </a:solidFill>
            </a:endParaRPr>
          </a:p>
        </p:txBody>
      </p:sp>
      <p:sp>
        <p:nvSpPr>
          <p:cNvPr id="22" name="Textfeld 21"/>
          <p:cNvSpPr txBox="1"/>
          <p:nvPr/>
        </p:nvSpPr>
        <p:spPr>
          <a:xfrm>
            <a:off x="2504631" y="3189327"/>
            <a:ext cx="610409" cy="1107996"/>
          </a:xfrm>
          <a:prstGeom prst="rect">
            <a:avLst/>
          </a:prstGeom>
          <a:noFill/>
        </p:spPr>
        <p:txBody>
          <a:bodyPr wrap="square" rtlCol="0">
            <a:spAutoFit/>
          </a:bodyPr>
          <a:lstStyle/>
          <a:p>
            <a:r>
              <a:rPr lang="de-DE" sz="6600" b="1" dirty="0">
                <a:solidFill>
                  <a:srgbClr val="E4036F"/>
                </a:solidFill>
              </a:rPr>
              <a:t>2</a:t>
            </a:r>
          </a:p>
        </p:txBody>
      </p:sp>
      <p:sp>
        <p:nvSpPr>
          <p:cNvPr id="23" name="Textfeld 22"/>
          <p:cNvSpPr txBox="1"/>
          <p:nvPr/>
        </p:nvSpPr>
        <p:spPr>
          <a:xfrm>
            <a:off x="3986136" y="3188407"/>
            <a:ext cx="610409" cy="1107996"/>
          </a:xfrm>
          <a:prstGeom prst="rect">
            <a:avLst/>
          </a:prstGeom>
          <a:noFill/>
        </p:spPr>
        <p:txBody>
          <a:bodyPr wrap="square" rtlCol="0">
            <a:spAutoFit/>
          </a:bodyPr>
          <a:lstStyle/>
          <a:p>
            <a:r>
              <a:rPr lang="de-DE" sz="6600" b="1" dirty="0">
                <a:solidFill>
                  <a:srgbClr val="E4036F"/>
                </a:solidFill>
              </a:rPr>
              <a:t>3</a:t>
            </a:r>
          </a:p>
        </p:txBody>
      </p:sp>
      <p:sp>
        <p:nvSpPr>
          <p:cNvPr id="24" name="Textfeld 23"/>
          <p:cNvSpPr txBox="1"/>
          <p:nvPr/>
        </p:nvSpPr>
        <p:spPr>
          <a:xfrm>
            <a:off x="5950150" y="3188407"/>
            <a:ext cx="610409" cy="1107996"/>
          </a:xfrm>
          <a:prstGeom prst="rect">
            <a:avLst/>
          </a:prstGeom>
          <a:noFill/>
        </p:spPr>
        <p:txBody>
          <a:bodyPr wrap="square" rtlCol="0">
            <a:spAutoFit/>
          </a:bodyPr>
          <a:lstStyle/>
          <a:p>
            <a:r>
              <a:rPr lang="de-DE" sz="6600" b="1" dirty="0">
                <a:solidFill>
                  <a:srgbClr val="E4036F"/>
                </a:solidFill>
              </a:rPr>
              <a:t>4</a:t>
            </a:r>
          </a:p>
        </p:txBody>
      </p:sp>
      <p:sp>
        <p:nvSpPr>
          <p:cNvPr id="25" name="Textfeld 24"/>
          <p:cNvSpPr txBox="1"/>
          <p:nvPr/>
        </p:nvSpPr>
        <p:spPr>
          <a:xfrm>
            <a:off x="7384085" y="3188407"/>
            <a:ext cx="610409" cy="1107996"/>
          </a:xfrm>
          <a:prstGeom prst="rect">
            <a:avLst/>
          </a:prstGeom>
          <a:noFill/>
        </p:spPr>
        <p:txBody>
          <a:bodyPr wrap="square" rtlCol="0">
            <a:spAutoFit/>
          </a:bodyPr>
          <a:lstStyle/>
          <a:p>
            <a:r>
              <a:rPr lang="de-DE" sz="6600" b="1" dirty="0">
                <a:solidFill>
                  <a:srgbClr val="E4036F"/>
                </a:solidFill>
              </a:rPr>
              <a:t>5</a:t>
            </a:r>
          </a:p>
        </p:txBody>
      </p:sp>
      <p:sp>
        <p:nvSpPr>
          <p:cNvPr id="26" name="Textfeld 25"/>
          <p:cNvSpPr txBox="1"/>
          <p:nvPr/>
        </p:nvSpPr>
        <p:spPr>
          <a:xfrm>
            <a:off x="8807751" y="3188407"/>
            <a:ext cx="610409" cy="1107996"/>
          </a:xfrm>
          <a:prstGeom prst="rect">
            <a:avLst/>
          </a:prstGeom>
          <a:noFill/>
        </p:spPr>
        <p:txBody>
          <a:bodyPr wrap="square" rtlCol="0">
            <a:spAutoFit/>
          </a:bodyPr>
          <a:lstStyle/>
          <a:p>
            <a:r>
              <a:rPr lang="de-DE" sz="6600" b="1" dirty="0">
                <a:solidFill>
                  <a:srgbClr val="E4036F"/>
                </a:solidFill>
              </a:rPr>
              <a:t>6</a:t>
            </a:r>
          </a:p>
        </p:txBody>
      </p:sp>
    </p:spTree>
    <p:extLst>
      <p:ext uri="{BB962C8B-B14F-4D97-AF65-F5344CB8AC3E}">
        <p14:creationId xmlns:p14="http://schemas.microsoft.com/office/powerpoint/2010/main" val="340711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noProof="0" dirty="0" smtClean="0">
                <a:solidFill>
                  <a:srgbClr val="FFFFFF"/>
                </a:solidFill>
                <a:latin typeface="Calibri" pitchFamily="34"/>
                <a:ea typeface="Arial" pitchFamily="18"/>
                <a:cs typeface="Arial" pitchFamily="18"/>
              </a:rPr>
              <a:t>Themen im Bundestag</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noProof="0" dirty="0" smtClean="0">
                <a:solidFill>
                  <a:srgbClr val="FFFFFF"/>
                </a:solidFill>
                <a:latin typeface="Calibri" pitchFamily="34"/>
                <a:ea typeface="Arial" pitchFamily="18"/>
                <a:cs typeface="Arial" pitchFamily="18"/>
              </a:rPr>
              <a:t>Wer macht was?</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Rechteck 1"/>
          <p:cNvSpPr/>
          <p:nvPr/>
        </p:nvSpPr>
        <p:spPr>
          <a:xfrm>
            <a:off x="578251" y="2006402"/>
            <a:ext cx="4138762" cy="369332"/>
          </a:xfrm>
          <a:prstGeom prst="rect">
            <a:avLst/>
          </a:prstGeom>
        </p:spPr>
        <p:txBody>
          <a:bodyPr wrap="square">
            <a:spAutoFit/>
          </a:bodyPr>
          <a:lstStyle/>
          <a:p>
            <a:r>
              <a:rPr lang="de-DE" dirty="0">
                <a:solidFill>
                  <a:srgbClr val="007A82"/>
                </a:solidFill>
              </a:rPr>
              <a:t>Verteidigung (Bundeswehr, Bundespolizei)</a:t>
            </a:r>
          </a:p>
        </p:txBody>
      </p:sp>
      <p:sp>
        <p:nvSpPr>
          <p:cNvPr id="6" name="Rechteck 5"/>
          <p:cNvSpPr/>
          <p:nvPr/>
        </p:nvSpPr>
        <p:spPr>
          <a:xfrm>
            <a:off x="2768812" y="2783642"/>
            <a:ext cx="5308761" cy="369332"/>
          </a:xfrm>
          <a:prstGeom prst="rect">
            <a:avLst/>
          </a:prstGeom>
        </p:spPr>
        <p:txBody>
          <a:bodyPr wrap="square">
            <a:spAutoFit/>
          </a:bodyPr>
          <a:lstStyle/>
          <a:p>
            <a:r>
              <a:rPr lang="de-DE" dirty="0">
                <a:solidFill>
                  <a:srgbClr val="007A82"/>
                </a:solidFill>
              </a:rPr>
              <a:t>Auswärtige Angelegenheiten (Beziehungen zu Staaten)</a:t>
            </a:r>
          </a:p>
        </p:txBody>
      </p:sp>
      <p:sp>
        <p:nvSpPr>
          <p:cNvPr id="7" name="Rechteck 6"/>
          <p:cNvSpPr/>
          <p:nvPr/>
        </p:nvSpPr>
        <p:spPr>
          <a:xfrm>
            <a:off x="5004193" y="1570701"/>
            <a:ext cx="2853538" cy="369332"/>
          </a:xfrm>
          <a:prstGeom prst="rect">
            <a:avLst/>
          </a:prstGeom>
        </p:spPr>
        <p:txBody>
          <a:bodyPr wrap="square">
            <a:spAutoFit/>
          </a:bodyPr>
          <a:lstStyle/>
          <a:p>
            <a:r>
              <a:rPr lang="de-DE" dirty="0">
                <a:solidFill>
                  <a:srgbClr val="007A82"/>
                </a:solidFill>
              </a:rPr>
              <a:t>Verkehrswesen (Tempolimit)</a:t>
            </a:r>
          </a:p>
        </p:txBody>
      </p:sp>
      <p:sp>
        <p:nvSpPr>
          <p:cNvPr id="8" name="Rechteck 7"/>
          <p:cNvSpPr/>
          <p:nvPr/>
        </p:nvSpPr>
        <p:spPr>
          <a:xfrm>
            <a:off x="262863" y="3342259"/>
            <a:ext cx="2986459" cy="369332"/>
          </a:xfrm>
          <a:prstGeom prst="rect">
            <a:avLst/>
          </a:prstGeom>
        </p:spPr>
        <p:txBody>
          <a:bodyPr wrap="square">
            <a:spAutoFit/>
          </a:bodyPr>
          <a:lstStyle/>
          <a:p>
            <a:r>
              <a:rPr lang="de-DE" dirty="0">
                <a:solidFill>
                  <a:srgbClr val="007A82"/>
                </a:solidFill>
              </a:rPr>
              <a:t>Gesundheit (Infektionsschutz)</a:t>
            </a:r>
          </a:p>
        </p:txBody>
      </p:sp>
      <p:sp>
        <p:nvSpPr>
          <p:cNvPr id="11" name="Rechteck 10"/>
          <p:cNvSpPr/>
          <p:nvPr/>
        </p:nvSpPr>
        <p:spPr>
          <a:xfrm>
            <a:off x="5346700" y="5221121"/>
            <a:ext cx="5343525" cy="646331"/>
          </a:xfrm>
          <a:prstGeom prst="rect">
            <a:avLst/>
          </a:prstGeom>
        </p:spPr>
        <p:txBody>
          <a:bodyPr wrap="square">
            <a:spAutoFit/>
          </a:bodyPr>
          <a:lstStyle/>
          <a:p>
            <a:r>
              <a:rPr lang="de-DE" dirty="0">
                <a:solidFill>
                  <a:srgbClr val="007A82"/>
                </a:solidFill>
              </a:rPr>
              <a:t>Soziale Sicherung (Rente, Arbeitslosenversicherung, Kurzarbeitsgeld)</a:t>
            </a:r>
          </a:p>
        </p:txBody>
      </p:sp>
      <p:sp>
        <p:nvSpPr>
          <p:cNvPr id="12" name="Rechteck 11"/>
          <p:cNvSpPr/>
          <p:nvPr/>
        </p:nvSpPr>
        <p:spPr>
          <a:xfrm>
            <a:off x="6259527" y="2144227"/>
            <a:ext cx="3519553" cy="369332"/>
          </a:xfrm>
          <a:prstGeom prst="rect">
            <a:avLst/>
          </a:prstGeom>
        </p:spPr>
        <p:txBody>
          <a:bodyPr wrap="square">
            <a:spAutoFit/>
          </a:bodyPr>
          <a:lstStyle/>
          <a:p>
            <a:r>
              <a:rPr lang="de-DE" dirty="0">
                <a:solidFill>
                  <a:srgbClr val="007A82"/>
                </a:solidFill>
              </a:rPr>
              <a:t>Wirtschaftsförderung (KfW-Kredite)</a:t>
            </a:r>
          </a:p>
        </p:txBody>
      </p:sp>
      <p:sp>
        <p:nvSpPr>
          <p:cNvPr id="20" name="Rechteck 19"/>
          <p:cNvSpPr/>
          <p:nvPr/>
        </p:nvSpPr>
        <p:spPr>
          <a:xfrm>
            <a:off x="8897660" y="3308064"/>
            <a:ext cx="1147365" cy="369332"/>
          </a:xfrm>
          <a:prstGeom prst="rect">
            <a:avLst/>
          </a:prstGeom>
        </p:spPr>
        <p:txBody>
          <a:bodyPr wrap="square">
            <a:spAutoFit/>
          </a:bodyPr>
          <a:lstStyle/>
          <a:p>
            <a:r>
              <a:rPr lang="de-DE" dirty="0">
                <a:solidFill>
                  <a:srgbClr val="007A82"/>
                </a:solidFill>
              </a:rPr>
              <a:t>Forschung</a:t>
            </a:r>
          </a:p>
        </p:txBody>
      </p:sp>
      <p:sp>
        <p:nvSpPr>
          <p:cNvPr id="21" name="Rechteck 20"/>
          <p:cNvSpPr/>
          <p:nvPr/>
        </p:nvSpPr>
        <p:spPr>
          <a:xfrm>
            <a:off x="7620708" y="881662"/>
            <a:ext cx="2553904" cy="369332"/>
          </a:xfrm>
          <a:prstGeom prst="rect">
            <a:avLst/>
          </a:prstGeom>
        </p:spPr>
        <p:txBody>
          <a:bodyPr wrap="square">
            <a:spAutoFit/>
          </a:bodyPr>
          <a:lstStyle/>
          <a:p>
            <a:r>
              <a:rPr lang="de-DE" dirty="0">
                <a:solidFill>
                  <a:srgbClr val="007A82"/>
                </a:solidFill>
              </a:rPr>
              <a:t>Geldwesen (Tabaksteuer)</a:t>
            </a:r>
          </a:p>
        </p:txBody>
      </p:sp>
      <p:sp>
        <p:nvSpPr>
          <p:cNvPr id="27" name="Rechteck 26"/>
          <p:cNvSpPr/>
          <p:nvPr/>
        </p:nvSpPr>
        <p:spPr>
          <a:xfrm>
            <a:off x="3249322" y="1338474"/>
            <a:ext cx="780791" cy="369332"/>
          </a:xfrm>
          <a:prstGeom prst="rect">
            <a:avLst/>
          </a:prstGeom>
        </p:spPr>
        <p:txBody>
          <a:bodyPr wrap="square">
            <a:spAutoFit/>
          </a:bodyPr>
          <a:lstStyle/>
          <a:p>
            <a:r>
              <a:rPr lang="de-DE" dirty="0">
                <a:solidFill>
                  <a:srgbClr val="007A82"/>
                </a:solidFill>
              </a:rPr>
              <a:t>Polizei</a:t>
            </a:r>
          </a:p>
        </p:txBody>
      </p:sp>
      <p:sp>
        <p:nvSpPr>
          <p:cNvPr id="28" name="Rechteck 27"/>
          <p:cNvSpPr/>
          <p:nvPr/>
        </p:nvSpPr>
        <p:spPr>
          <a:xfrm>
            <a:off x="260011" y="1386035"/>
            <a:ext cx="2021707" cy="369332"/>
          </a:xfrm>
          <a:prstGeom prst="rect">
            <a:avLst/>
          </a:prstGeom>
        </p:spPr>
        <p:txBody>
          <a:bodyPr wrap="square">
            <a:spAutoFit/>
          </a:bodyPr>
          <a:lstStyle/>
          <a:p>
            <a:r>
              <a:rPr lang="de-DE" dirty="0">
                <a:solidFill>
                  <a:srgbClr val="007A82"/>
                </a:solidFill>
              </a:rPr>
              <a:t>Bildung (Lehrpläne)</a:t>
            </a:r>
          </a:p>
        </p:txBody>
      </p:sp>
      <p:sp>
        <p:nvSpPr>
          <p:cNvPr id="29" name="Rechteck 28"/>
          <p:cNvSpPr/>
          <p:nvPr/>
        </p:nvSpPr>
        <p:spPr>
          <a:xfrm>
            <a:off x="8485111" y="4478386"/>
            <a:ext cx="1689501" cy="369332"/>
          </a:xfrm>
          <a:prstGeom prst="rect">
            <a:avLst/>
          </a:prstGeom>
        </p:spPr>
        <p:txBody>
          <a:bodyPr wrap="square">
            <a:spAutoFit/>
          </a:bodyPr>
          <a:lstStyle/>
          <a:p>
            <a:r>
              <a:rPr lang="de-DE" dirty="0">
                <a:solidFill>
                  <a:srgbClr val="007A82"/>
                </a:solidFill>
              </a:rPr>
              <a:t>Kulturförderung</a:t>
            </a:r>
          </a:p>
        </p:txBody>
      </p:sp>
      <p:sp>
        <p:nvSpPr>
          <p:cNvPr id="30" name="Rechteck 29"/>
          <p:cNvSpPr/>
          <p:nvPr/>
        </p:nvSpPr>
        <p:spPr>
          <a:xfrm>
            <a:off x="2031619" y="5682786"/>
            <a:ext cx="3141053" cy="369332"/>
          </a:xfrm>
          <a:prstGeom prst="rect">
            <a:avLst/>
          </a:prstGeom>
        </p:spPr>
        <p:txBody>
          <a:bodyPr wrap="square">
            <a:spAutoFit/>
          </a:bodyPr>
          <a:lstStyle/>
          <a:p>
            <a:r>
              <a:rPr lang="de-DE" dirty="0">
                <a:solidFill>
                  <a:srgbClr val="007A82"/>
                </a:solidFill>
              </a:rPr>
              <a:t>Unterhaltung von Universitäten</a:t>
            </a:r>
          </a:p>
        </p:txBody>
      </p:sp>
      <p:sp>
        <p:nvSpPr>
          <p:cNvPr id="31" name="Rechteck 30"/>
          <p:cNvSpPr/>
          <p:nvPr/>
        </p:nvSpPr>
        <p:spPr>
          <a:xfrm>
            <a:off x="257745" y="5143220"/>
            <a:ext cx="1854226" cy="369332"/>
          </a:xfrm>
          <a:prstGeom prst="rect">
            <a:avLst/>
          </a:prstGeom>
        </p:spPr>
        <p:txBody>
          <a:bodyPr wrap="square">
            <a:spAutoFit/>
          </a:bodyPr>
          <a:lstStyle/>
          <a:p>
            <a:r>
              <a:rPr lang="de-DE" dirty="0">
                <a:solidFill>
                  <a:srgbClr val="007A82"/>
                </a:solidFill>
              </a:rPr>
              <a:t>Steuerverwaltung</a:t>
            </a:r>
          </a:p>
        </p:txBody>
      </p:sp>
      <p:sp>
        <p:nvSpPr>
          <p:cNvPr id="32" name="Rechteck 31"/>
          <p:cNvSpPr/>
          <p:nvPr/>
        </p:nvSpPr>
        <p:spPr>
          <a:xfrm>
            <a:off x="291915" y="4346929"/>
            <a:ext cx="2476897" cy="369332"/>
          </a:xfrm>
          <a:prstGeom prst="rect">
            <a:avLst/>
          </a:prstGeom>
        </p:spPr>
        <p:txBody>
          <a:bodyPr wrap="square">
            <a:spAutoFit/>
          </a:bodyPr>
          <a:lstStyle/>
          <a:p>
            <a:r>
              <a:rPr lang="de-DE" dirty="0">
                <a:solidFill>
                  <a:srgbClr val="007A82"/>
                </a:solidFill>
              </a:rPr>
              <a:t>Wohnungsbauförderung</a:t>
            </a:r>
          </a:p>
        </p:txBody>
      </p:sp>
      <p:sp>
        <p:nvSpPr>
          <p:cNvPr id="33" name="Rechteck 32"/>
          <p:cNvSpPr/>
          <p:nvPr/>
        </p:nvSpPr>
        <p:spPr>
          <a:xfrm>
            <a:off x="6210113" y="3723185"/>
            <a:ext cx="1962397" cy="369332"/>
          </a:xfrm>
          <a:prstGeom prst="rect">
            <a:avLst/>
          </a:prstGeom>
        </p:spPr>
        <p:txBody>
          <a:bodyPr wrap="square">
            <a:spAutoFit/>
          </a:bodyPr>
          <a:lstStyle/>
          <a:p>
            <a:r>
              <a:rPr lang="de-DE" dirty="0">
                <a:solidFill>
                  <a:srgbClr val="007A82"/>
                </a:solidFill>
              </a:rPr>
              <a:t>Gesundheitswesen</a:t>
            </a:r>
          </a:p>
        </p:txBody>
      </p:sp>
      <p:sp>
        <p:nvSpPr>
          <p:cNvPr id="34" name="Rechteck 33"/>
          <p:cNvSpPr/>
          <p:nvPr/>
        </p:nvSpPr>
        <p:spPr>
          <a:xfrm>
            <a:off x="5861012" y="4462929"/>
            <a:ext cx="2037096" cy="369332"/>
          </a:xfrm>
          <a:prstGeom prst="rect">
            <a:avLst/>
          </a:prstGeom>
        </p:spPr>
        <p:txBody>
          <a:bodyPr wrap="square">
            <a:spAutoFit/>
          </a:bodyPr>
          <a:lstStyle/>
          <a:p>
            <a:r>
              <a:rPr lang="de-DE" dirty="0">
                <a:solidFill>
                  <a:srgbClr val="007A82"/>
                </a:solidFill>
              </a:rPr>
              <a:t>Katastrophenschutz</a:t>
            </a:r>
          </a:p>
        </p:txBody>
      </p:sp>
      <p:sp>
        <p:nvSpPr>
          <p:cNvPr id="35" name="Rechteck 34"/>
          <p:cNvSpPr/>
          <p:nvPr/>
        </p:nvSpPr>
        <p:spPr>
          <a:xfrm>
            <a:off x="2111971" y="4877049"/>
            <a:ext cx="3428696" cy="369332"/>
          </a:xfrm>
          <a:prstGeom prst="rect">
            <a:avLst/>
          </a:prstGeom>
        </p:spPr>
        <p:txBody>
          <a:bodyPr wrap="square">
            <a:spAutoFit/>
          </a:bodyPr>
          <a:lstStyle/>
          <a:p>
            <a:r>
              <a:rPr lang="de-DE" dirty="0">
                <a:solidFill>
                  <a:srgbClr val="007A82"/>
                </a:solidFill>
              </a:rPr>
              <a:t>Erhalt von Ordnung und Sicherheit</a:t>
            </a:r>
          </a:p>
        </p:txBody>
      </p:sp>
      <p:sp>
        <p:nvSpPr>
          <p:cNvPr id="36" name="Rechteck 35"/>
          <p:cNvSpPr/>
          <p:nvPr/>
        </p:nvSpPr>
        <p:spPr>
          <a:xfrm>
            <a:off x="857782" y="2749685"/>
            <a:ext cx="1254189" cy="369332"/>
          </a:xfrm>
          <a:prstGeom prst="rect">
            <a:avLst/>
          </a:prstGeom>
        </p:spPr>
        <p:txBody>
          <a:bodyPr wrap="square">
            <a:spAutoFit/>
          </a:bodyPr>
          <a:lstStyle/>
          <a:p>
            <a:r>
              <a:rPr lang="de-DE" dirty="0">
                <a:solidFill>
                  <a:srgbClr val="007A82"/>
                </a:solidFill>
              </a:rPr>
              <a:t>Jugendhilfe</a:t>
            </a:r>
          </a:p>
        </p:txBody>
      </p:sp>
      <p:sp>
        <p:nvSpPr>
          <p:cNvPr id="37" name="Rechteck 36"/>
          <p:cNvSpPr/>
          <p:nvPr/>
        </p:nvSpPr>
        <p:spPr>
          <a:xfrm>
            <a:off x="5540667" y="944184"/>
            <a:ext cx="1338893" cy="369332"/>
          </a:xfrm>
          <a:prstGeom prst="rect">
            <a:avLst/>
          </a:prstGeom>
        </p:spPr>
        <p:txBody>
          <a:bodyPr wrap="square">
            <a:spAutoFit/>
          </a:bodyPr>
          <a:lstStyle/>
          <a:p>
            <a:r>
              <a:rPr lang="de-DE" dirty="0">
                <a:solidFill>
                  <a:srgbClr val="007A82"/>
                </a:solidFill>
              </a:rPr>
              <a:t>Brandschutz</a:t>
            </a:r>
          </a:p>
        </p:txBody>
      </p:sp>
      <p:sp>
        <p:nvSpPr>
          <p:cNvPr id="38" name="Rechteck 37"/>
          <p:cNvSpPr/>
          <p:nvPr/>
        </p:nvSpPr>
        <p:spPr>
          <a:xfrm>
            <a:off x="3249322" y="4237934"/>
            <a:ext cx="2085636" cy="369332"/>
          </a:xfrm>
          <a:prstGeom prst="rect">
            <a:avLst/>
          </a:prstGeom>
        </p:spPr>
        <p:txBody>
          <a:bodyPr wrap="square">
            <a:spAutoFit/>
          </a:bodyPr>
          <a:lstStyle/>
          <a:p>
            <a:r>
              <a:rPr lang="de-DE" dirty="0">
                <a:solidFill>
                  <a:srgbClr val="007A82"/>
                </a:solidFill>
              </a:rPr>
              <a:t>Öffentlicher Verkehr</a:t>
            </a:r>
          </a:p>
        </p:txBody>
      </p:sp>
      <p:sp>
        <p:nvSpPr>
          <p:cNvPr id="39" name="Rechteck 38"/>
          <p:cNvSpPr/>
          <p:nvPr/>
        </p:nvSpPr>
        <p:spPr>
          <a:xfrm>
            <a:off x="3922323" y="3470539"/>
            <a:ext cx="1661289" cy="369332"/>
          </a:xfrm>
          <a:prstGeom prst="rect">
            <a:avLst/>
          </a:prstGeom>
        </p:spPr>
        <p:txBody>
          <a:bodyPr wrap="square">
            <a:spAutoFit/>
          </a:bodyPr>
          <a:lstStyle/>
          <a:p>
            <a:r>
              <a:rPr lang="de-DE" dirty="0">
                <a:solidFill>
                  <a:srgbClr val="007A82"/>
                </a:solidFill>
              </a:rPr>
              <a:t>Abfallwirtschaft</a:t>
            </a:r>
          </a:p>
        </p:txBody>
      </p:sp>
    </p:spTree>
    <p:extLst>
      <p:ext uri="{BB962C8B-B14F-4D97-AF65-F5344CB8AC3E}">
        <p14:creationId xmlns:p14="http://schemas.microsoft.com/office/powerpoint/2010/main" val="136057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noProof="0" dirty="0" smtClean="0">
                <a:solidFill>
                  <a:srgbClr val="FFFFFF"/>
                </a:solidFill>
                <a:latin typeface="Calibri" pitchFamily="34"/>
                <a:ea typeface="Arial" pitchFamily="18"/>
                <a:cs typeface="Arial" pitchFamily="18"/>
              </a:rPr>
              <a:t>Themen im Bundestag</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noProof="0" dirty="0" smtClean="0">
                <a:solidFill>
                  <a:srgbClr val="FFFFFF"/>
                </a:solidFill>
                <a:latin typeface="Calibri" pitchFamily="34"/>
                <a:ea typeface="Arial" pitchFamily="18"/>
                <a:cs typeface="Arial" pitchFamily="18"/>
              </a:rPr>
              <a:t>Wer macht was?</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Textfeld 1"/>
          <p:cNvSpPr txBox="1"/>
          <p:nvPr/>
        </p:nvSpPr>
        <p:spPr>
          <a:xfrm>
            <a:off x="602322" y="1427814"/>
            <a:ext cx="10251204" cy="1754326"/>
          </a:xfrm>
          <a:prstGeom prst="rect">
            <a:avLst/>
          </a:prstGeom>
          <a:noFill/>
        </p:spPr>
        <p:txBody>
          <a:bodyPr wrap="square" rtlCol="0">
            <a:spAutoFit/>
          </a:bodyPr>
          <a:lstStyle/>
          <a:p>
            <a:r>
              <a:rPr lang="de-DE" sz="3600" dirty="0">
                <a:solidFill>
                  <a:srgbClr val="007A82"/>
                </a:solidFill>
              </a:rPr>
              <a:t>Wer ist </a:t>
            </a:r>
            <a:r>
              <a:rPr lang="de-DE" sz="3600" dirty="0" smtClean="0">
                <a:solidFill>
                  <a:srgbClr val="007A82"/>
                </a:solidFill>
              </a:rPr>
              <a:t>verantwortlich </a:t>
            </a:r>
            <a:r>
              <a:rPr lang="de-DE" sz="3600" dirty="0">
                <a:solidFill>
                  <a:srgbClr val="007A82"/>
                </a:solidFill>
              </a:rPr>
              <a:t>für </a:t>
            </a:r>
            <a:r>
              <a:rPr lang="de-DE" sz="3600" dirty="0" smtClean="0">
                <a:solidFill>
                  <a:srgbClr val="007A82"/>
                </a:solidFill>
              </a:rPr>
              <a:t>welche Bereiche? </a:t>
            </a:r>
          </a:p>
          <a:p>
            <a:r>
              <a:rPr lang="de-DE" sz="3600" dirty="0" smtClean="0">
                <a:solidFill>
                  <a:srgbClr val="007A82"/>
                </a:solidFill>
              </a:rPr>
              <a:t>Ordnet </a:t>
            </a:r>
            <a:r>
              <a:rPr lang="de-DE" sz="3600" dirty="0">
                <a:solidFill>
                  <a:srgbClr val="007A82"/>
                </a:solidFill>
              </a:rPr>
              <a:t>die Begriffe zu, so gut ihr </a:t>
            </a:r>
            <a:r>
              <a:rPr lang="de-DE" sz="3600" dirty="0" smtClean="0">
                <a:solidFill>
                  <a:srgbClr val="007A82"/>
                </a:solidFill>
              </a:rPr>
              <a:t>könnt (Spekulieren </a:t>
            </a:r>
            <a:r>
              <a:rPr lang="de-DE" sz="3600" dirty="0">
                <a:solidFill>
                  <a:srgbClr val="007A82"/>
                </a:solidFill>
              </a:rPr>
              <a:t>ist erwünscht, ihr könnt nicht alles wissen! </a:t>
            </a:r>
            <a:r>
              <a:rPr lang="de-DE" sz="3600" dirty="0">
                <a:solidFill>
                  <a:srgbClr val="007A82"/>
                </a:solidFill>
                <a:sym typeface="Wingdings" panose="05000000000000000000" pitchFamily="2" charset="2"/>
              </a:rPr>
              <a:t> )</a:t>
            </a:r>
            <a:r>
              <a:rPr lang="de-DE" sz="3600" dirty="0">
                <a:solidFill>
                  <a:srgbClr val="007A82"/>
                </a:solidFill>
              </a:rPr>
              <a:t> </a:t>
            </a:r>
          </a:p>
        </p:txBody>
      </p:sp>
      <p:sp>
        <p:nvSpPr>
          <p:cNvPr id="9" name="Textfeld 8"/>
          <p:cNvSpPr txBox="1"/>
          <p:nvPr/>
        </p:nvSpPr>
        <p:spPr>
          <a:xfrm>
            <a:off x="722108" y="3842063"/>
            <a:ext cx="1770174" cy="584775"/>
          </a:xfrm>
          <a:prstGeom prst="rect">
            <a:avLst/>
          </a:prstGeom>
          <a:noFill/>
        </p:spPr>
        <p:txBody>
          <a:bodyPr wrap="square" rtlCol="0">
            <a:spAutoFit/>
          </a:bodyPr>
          <a:lstStyle/>
          <a:p>
            <a:r>
              <a:rPr lang="de-DE" sz="3200" dirty="0" smtClean="0">
                <a:solidFill>
                  <a:srgbClr val="E4036F"/>
                </a:solidFill>
              </a:rPr>
              <a:t>Bund</a:t>
            </a:r>
            <a:endParaRPr lang="de-DE" dirty="0">
              <a:solidFill>
                <a:srgbClr val="E4036F"/>
              </a:solidFill>
            </a:endParaRPr>
          </a:p>
        </p:txBody>
      </p:sp>
      <p:sp>
        <p:nvSpPr>
          <p:cNvPr id="10" name="Textfeld 9"/>
          <p:cNvSpPr txBox="1"/>
          <p:nvPr/>
        </p:nvSpPr>
        <p:spPr>
          <a:xfrm>
            <a:off x="3532582" y="3842063"/>
            <a:ext cx="1457214" cy="584775"/>
          </a:xfrm>
          <a:prstGeom prst="rect">
            <a:avLst/>
          </a:prstGeom>
          <a:noFill/>
        </p:spPr>
        <p:txBody>
          <a:bodyPr wrap="square" rtlCol="0">
            <a:spAutoFit/>
          </a:bodyPr>
          <a:lstStyle/>
          <a:p>
            <a:r>
              <a:rPr lang="de-DE" sz="3200" dirty="0" smtClean="0">
                <a:solidFill>
                  <a:srgbClr val="E4036F"/>
                </a:solidFill>
              </a:rPr>
              <a:t>Land</a:t>
            </a:r>
            <a:endParaRPr lang="de-DE" sz="3200" dirty="0">
              <a:solidFill>
                <a:srgbClr val="E4036F"/>
              </a:solidFill>
            </a:endParaRPr>
          </a:p>
        </p:txBody>
      </p:sp>
      <p:sp>
        <p:nvSpPr>
          <p:cNvPr id="11" name="Textfeld 10"/>
          <p:cNvSpPr txBox="1"/>
          <p:nvPr/>
        </p:nvSpPr>
        <p:spPr>
          <a:xfrm>
            <a:off x="6030096" y="3819393"/>
            <a:ext cx="3270796" cy="584775"/>
          </a:xfrm>
          <a:prstGeom prst="rect">
            <a:avLst/>
          </a:prstGeom>
          <a:noFill/>
        </p:spPr>
        <p:txBody>
          <a:bodyPr wrap="square" rtlCol="0">
            <a:spAutoFit/>
          </a:bodyPr>
          <a:lstStyle/>
          <a:p>
            <a:r>
              <a:rPr lang="de-DE" sz="3200" dirty="0" smtClean="0">
                <a:solidFill>
                  <a:srgbClr val="E4036F"/>
                </a:solidFill>
              </a:rPr>
              <a:t>Gemeinde (Stadt)</a:t>
            </a:r>
            <a:endParaRPr lang="de-DE" sz="3200" dirty="0">
              <a:solidFill>
                <a:srgbClr val="E4036F"/>
              </a:solidFill>
            </a:endParaRPr>
          </a:p>
        </p:txBody>
      </p:sp>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t="30403" b="28243"/>
          <a:stretch/>
        </p:blipFill>
        <p:spPr>
          <a:xfrm>
            <a:off x="602321" y="5086761"/>
            <a:ext cx="1794889" cy="742266"/>
          </a:xfrm>
          <a:prstGeom prst="rect">
            <a:avLst/>
          </a:prstGeom>
        </p:spPr>
      </p:pic>
      <p:pic>
        <p:nvPicPr>
          <p:cNvPr id="13" name="Grafik 12"/>
          <p:cNvPicPr>
            <a:picLocks noChangeAspect="1"/>
          </p:cNvPicPr>
          <p:nvPr/>
        </p:nvPicPr>
        <p:blipFill>
          <a:blip r:embed="rId5"/>
          <a:stretch>
            <a:fillRect/>
          </a:stretch>
        </p:blipFill>
        <p:spPr>
          <a:xfrm>
            <a:off x="3428160" y="5085251"/>
            <a:ext cx="1792379" cy="743776"/>
          </a:xfrm>
          <a:prstGeom prst="rect">
            <a:avLst/>
          </a:prstGeom>
        </p:spPr>
      </p:pic>
      <p:pic>
        <p:nvPicPr>
          <p:cNvPr id="14" name="Grafik 13"/>
          <p:cNvPicPr>
            <a:picLocks noChangeAspect="1"/>
          </p:cNvPicPr>
          <p:nvPr/>
        </p:nvPicPr>
        <p:blipFill>
          <a:blip r:embed="rId6"/>
          <a:stretch>
            <a:fillRect/>
          </a:stretch>
        </p:blipFill>
        <p:spPr>
          <a:xfrm>
            <a:off x="6030096" y="5085251"/>
            <a:ext cx="1792379" cy="743776"/>
          </a:xfrm>
          <a:prstGeom prst="rect">
            <a:avLst/>
          </a:prstGeom>
        </p:spPr>
      </p:pic>
    </p:spTree>
    <p:extLst>
      <p:ext uri="{BB962C8B-B14F-4D97-AF65-F5344CB8AC3E}">
        <p14:creationId xmlns:p14="http://schemas.microsoft.com/office/powerpoint/2010/main" val="220348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noProof="0" dirty="0" smtClean="0">
                <a:solidFill>
                  <a:srgbClr val="FFFFFF"/>
                </a:solidFill>
                <a:latin typeface="Calibri" pitchFamily="34"/>
                <a:ea typeface="Arial" pitchFamily="18"/>
                <a:cs typeface="Arial" pitchFamily="18"/>
              </a:rPr>
              <a:t>Themen im Bundestag</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noProof="0" dirty="0" smtClean="0">
                <a:solidFill>
                  <a:srgbClr val="FFFFFF"/>
                </a:solidFill>
                <a:latin typeface="Calibri" pitchFamily="34"/>
                <a:ea typeface="Arial" pitchFamily="18"/>
                <a:cs typeface="Arial" pitchFamily="18"/>
              </a:rPr>
              <a:t>Wer macht was?</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2" name="Rechteck 1"/>
          <p:cNvSpPr/>
          <p:nvPr/>
        </p:nvSpPr>
        <p:spPr>
          <a:xfrm>
            <a:off x="578251" y="2006402"/>
            <a:ext cx="4138762" cy="369332"/>
          </a:xfrm>
          <a:prstGeom prst="rect">
            <a:avLst/>
          </a:prstGeom>
        </p:spPr>
        <p:txBody>
          <a:bodyPr wrap="square">
            <a:spAutoFit/>
          </a:bodyPr>
          <a:lstStyle/>
          <a:p>
            <a:r>
              <a:rPr lang="de-DE" dirty="0">
                <a:solidFill>
                  <a:srgbClr val="007A82"/>
                </a:solidFill>
              </a:rPr>
              <a:t>Verteidigung (Bundeswehr, Bundespolizei)</a:t>
            </a:r>
          </a:p>
        </p:txBody>
      </p:sp>
      <p:sp>
        <p:nvSpPr>
          <p:cNvPr id="6" name="Rechteck 5"/>
          <p:cNvSpPr/>
          <p:nvPr/>
        </p:nvSpPr>
        <p:spPr>
          <a:xfrm>
            <a:off x="2768812" y="2783642"/>
            <a:ext cx="5308761" cy="369332"/>
          </a:xfrm>
          <a:prstGeom prst="rect">
            <a:avLst/>
          </a:prstGeom>
        </p:spPr>
        <p:txBody>
          <a:bodyPr wrap="square">
            <a:spAutoFit/>
          </a:bodyPr>
          <a:lstStyle/>
          <a:p>
            <a:r>
              <a:rPr lang="de-DE" dirty="0">
                <a:solidFill>
                  <a:srgbClr val="007A82"/>
                </a:solidFill>
              </a:rPr>
              <a:t>Auswärtige Angelegenheiten (Beziehungen zu Staaten)</a:t>
            </a:r>
          </a:p>
        </p:txBody>
      </p:sp>
      <p:sp>
        <p:nvSpPr>
          <p:cNvPr id="7" name="Rechteck 6"/>
          <p:cNvSpPr/>
          <p:nvPr/>
        </p:nvSpPr>
        <p:spPr>
          <a:xfrm>
            <a:off x="5004193" y="1570701"/>
            <a:ext cx="2853538" cy="369332"/>
          </a:xfrm>
          <a:prstGeom prst="rect">
            <a:avLst/>
          </a:prstGeom>
        </p:spPr>
        <p:txBody>
          <a:bodyPr wrap="square">
            <a:spAutoFit/>
          </a:bodyPr>
          <a:lstStyle/>
          <a:p>
            <a:r>
              <a:rPr lang="de-DE" dirty="0">
                <a:solidFill>
                  <a:srgbClr val="007A82"/>
                </a:solidFill>
              </a:rPr>
              <a:t>Verkehrswesen (Tempolimit)</a:t>
            </a:r>
          </a:p>
        </p:txBody>
      </p:sp>
      <p:sp>
        <p:nvSpPr>
          <p:cNvPr id="8" name="Rechteck 7"/>
          <p:cNvSpPr/>
          <p:nvPr/>
        </p:nvSpPr>
        <p:spPr>
          <a:xfrm>
            <a:off x="262863" y="3342259"/>
            <a:ext cx="2986459" cy="369332"/>
          </a:xfrm>
          <a:prstGeom prst="rect">
            <a:avLst/>
          </a:prstGeom>
        </p:spPr>
        <p:txBody>
          <a:bodyPr wrap="square">
            <a:spAutoFit/>
          </a:bodyPr>
          <a:lstStyle/>
          <a:p>
            <a:r>
              <a:rPr lang="de-DE" dirty="0">
                <a:solidFill>
                  <a:srgbClr val="007A82"/>
                </a:solidFill>
              </a:rPr>
              <a:t>Gesundheit (Infektionsschutz)</a:t>
            </a:r>
          </a:p>
        </p:txBody>
      </p:sp>
      <p:sp>
        <p:nvSpPr>
          <p:cNvPr id="11" name="Rechteck 10"/>
          <p:cNvSpPr/>
          <p:nvPr/>
        </p:nvSpPr>
        <p:spPr>
          <a:xfrm>
            <a:off x="5346700" y="5221121"/>
            <a:ext cx="5343525" cy="646331"/>
          </a:xfrm>
          <a:prstGeom prst="rect">
            <a:avLst/>
          </a:prstGeom>
        </p:spPr>
        <p:txBody>
          <a:bodyPr wrap="square">
            <a:spAutoFit/>
          </a:bodyPr>
          <a:lstStyle/>
          <a:p>
            <a:r>
              <a:rPr lang="de-DE" dirty="0">
                <a:solidFill>
                  <a:srgbClr val="007A82"/>
                </a:solidFill>
              </a:rPr>
              <a:t>Soziale Sicherung (Rente, Arbeitslosenversicherung, Kurzarbeitsgeld)</a:t>
            </a:r>
          </a:p>
        </p:txBody>
      </p:sp>
      <p:sp>
        <p:nvSpPr>
          <p:cNvPr id="12" name="Rechteck 11"/>
          <p:cNvSpPr/>
          <p:nvPr/>
        </p:nvSpPr>
        <p:spPr>
          <a:xfrm>
            <a:off x="6259527" y="2144227"/>
            <a:ext cx="3519553" cy="369332"/>
          </a:xfrm>
          <a:prstGeom prst="rect">
            <a:avLst/>
          </a:prstGeom>
        </p:spPr>
        <p:txBody>
          <a:bodyPr wrap="square">
            <a:spAutoFit/>
          </a:bodyPr>
          <a:lstStyle/>
          <a:p>
            <a:r>
              <a:rPr lang="de-DE" dirty="0">
                <a:solidFill>
                  <a:srgbClr val="007A82"/>
                </a:solidFill>
              </a:rPr>
              <a:t>Wirtschaftsförderung (KfW-Kredite)</a:t>
            </a:r>
          </a:p>
        </p:txBody>
      </p:sp>
      <p:sp>
        <p:nvSpPr>
          <p:cNvPr id="20" name="Rechteck 19"/>
          <p:cNvSpPr/>
          <p:nvPr/>
        </p:nvSpPr>
        <p:spPr>
          <a:xfrm>
            <a:off x="8897660" y="3308064"/>
            <a:ext cx="1147365" cy="369332"/>
          </a:xfrm>
          <a:prstGeom prst="rect">
            <a:avLst/>
          </a:prstGeom>
        </p:spPr>
        <p:txBody>
          <a:bodyPr wrap="square">
            <a:spAutoFit/>
          </a:bodyPr>
          <a:lstStyle/>
          <a:p>
            <a:r>
              <a:rPr lang="de-DE" dirty="0">
                <a:solidFill>
                  <a:srgbClr val="007A82"/>
                </a:solidFill>
              </a:rPr>
              <a:t>Forschung</a:t>
            </a:r>
          </a:p>
        </p:txBody>
      </p:sp>
      <p:sp>
        <p:nvSpPr>
          <p:cNvPr id="21" name="Rechteck 20"/>
          <p:cNvSpPr/>
          <p:nvPr/>
        </p:nvSpPr>
        <p:spPr>
          <a:xfrm>
            <a:off x="7620708" y="881662"/>
            <a:ext cx="2553904" cy="369332"/>
          </a:xfrm>
          <a:prstGeom prst="rect">
            <a:avLst/>
          </a:prstGeom>
        </p:spPr>
        <p:txBody>
          <a:bodyPr wrap="square">
            <a:spAutoFit/>
          </a:bodyPr>
          <a:lstStyle/>
          <a:p>
            <a:r>
              <a:rPr lang="de-DE" dirty="0">
                <a:solidFill>
                  <a:srgbClr val="007A82"/>
                </a:solidFill>
              </a:rPr>
              <a:t>Geldwesen (Tabaksteuer)</a:t>
            </a:r>
          </a:p>
        </p:txBody>
      </p:sp>
      <p:sp>
        <p:nvSpPr>
          <p:cNvPr id="27" name="Rechteck 26"/>
          <p:cNvSpPr/>
          <p:nvPr/>
        </p:nvSpPr>
        <p:spPr>
          <a:xfrm>
            <a:off x="3249322" y="1338474"/>
            <a:ext cx="780791" cy="369332"/>
          </a:xfrm>
          <a:prstGeom prst="rect">
            <a:avLst/>
          </a:prstGeom>
        </p:spPr>
        <p:txBody>
          <a:bodyPr wrap="square">
            <a:spAutoFit/>
          </a:bodyPr>
          <a:lstStyle/>
          <a:p>
            <a:r>
              <a:rPr lang="de-DE" dirty="0">
                <a:solidFill>
                  <a:srgbClr val="007A82"/>
                </a:solidFill>
              </a:rPr>
              <a:t>Polizei</a:t>
            </a:r>
          </a:p>
        </p:txBody>
      </p:sp>
      <p:sp>
        <p:nvSpPr>
          <p:cNvPr id="28" name="Rechteck 27"/>
          <p:cNvSpPr/>
          <p:nvPr/>
        </p:nvSpPr>
        <p:spPr>
          <a:xfrm>
            <a:off x="260011" y="1386035"/>
            <a:ext cx="2021707" cy="369332"/>
          </a:xfrm>
          <a:prstGeom prst="rect">
            <a:avLst/>
          </a:prstGeom>
        </p:spPr>
        <p:txBody>
          <a:bodyPr wrap="square">
            <a:spAutoFit/>
          </a:bodyPr>
          <a:lstStyle/>
          <a:p>
            <a:r>
              <a:rPr lang="de-DE" dirty="0">
                <a:solidFill>
                  <a:srgbClr val="007A82"/>
                </a:solidFill>
              </a:rPr>
              <a:t>Bildung (Lehrpläne)</a:t>
            </a:r>
          </a:p>
        </p:txBody>
      </p:sp>
      <p:sp>
        <p:nvSpPr>
          <p:cNvPr id="29" name="Rechteck 28"/>
          <p:cNvSpPr/>
          <p:nvPr/>
        </p:nvSpPr>
        <p:spPr>
          <a:xfrm>
            <a:off x="8485111" y="4478386"/>
            <a:ext cx="1689501" cy="369332"/>
          </a:xfrm>
          <a:prstGeom prst="rect">
            <a:avLst/>
          </a:prstGeom>
        </p:spPr>
        <p:txBody>
          <a:bodyPr wrap="square">
            <a:spAutoFit/>
          </a:bodyPr>
          <a:lstStyle/>
          <a:p>
            <a:r>
              <a:rPr lang="de-DE" dirty="0">
                <a:solidFill>
                  <a:srgbClr val="007A82"/>
                </a:solidFill>
              </a:rPr>
              <a:t>Kulturförderung</a:t>
            </a:r>
          </a:p>
        </p:txBody>
      </p:sp>
      <p:sp>
        <p:nvSpPr>
          <p:cNvPr id="30" name="Rechteck 29"/>
          <p:cNvSpPr/>
          <p:nvPr/>
        </p:nvSpPr>
        <p:spPr>
          <a:xfrm>
            <a:off x="2031619" y="5682786"/>
            <a:ext cx="3141053" cy="369332"/>
          </a:xfrm>
          <a:prstGeom prst="rect">
            <a:avLst/>
          </a:prstGeom>
        </p:spPr>
        <p:txBody>
          <a:bodyPr wrap="square">
            <a:spAutoFit/>
          </a:bodyPr>
          <a:lstStyle/>
          <a:p>
            <a:r>
              <a:rPr lang="de-DE" dirty="0">
                <a:solidFill>
                  <a:srgbClr val="007A82"/>
                </a:solidFill>
              </a:rPr>
              <a:t>Unterhaltung von Universitäten</a:t>
            </a:r>
          </a:p>
        </p:txBody>
      </p:sp>
      <p:sp>
        <p:nvSpPr>
          <p:cNvPr id="31" name="Rechteck 30"/>
          <p:cNvSpPr/>
          <p:nvPr/>
        </p:nvSpPr>
        <p:spPr>
          <a:xfrm>
            <a:off x="257745" y="5143220"/>
            <a:ext cx="1854226" cy="369332"/>
          </a:xfrm>
          <a:prstGeom prst="rect">
            <a:avLst/>
          </a:prstGeom>
        </p:spPr>
        <p:txBody>
          <a:bodyPr wrap="square">
            <a:spAutoFit/>
          </a:bodyPr>
          <a:lstStyle/>
          <a:p>
            <a:r>
              <a:rPr lang="de-DE" dirty="0">
                <a:solidFill>
                  <a:srgbClr val="007A82"/>
                </a:solidFill>
              </a:rPr>
              <a:t>Steuerverwaltung</a:t>
            </a:r>
          </a:p>
        </p:txBody>
      </p:sp>
      <p:sp>
        <p:nvSpPr>
          <p:cNvPr id="32" name="Rechteck 31"/>
          <p:cNvSpPr/>
          <p:nvPr/>
        </p:nvSpPr>
        <p:spPr>
          <a:xfrm>
            <a:off x="291915" y="4346929"/>
            <a:ext cx="2476897" cy="369332"/>
          </a:xfrm>
          <a:prstGeom prst="rect">
            <a:avLst/>
          </a:prstGeom>
        </p:spPr>
        <p:txBody>
          <a:bodyPr wrap="square">
            <a:spAutoFit/>
          </a:bodyPr>
          <a:lstStyle/>
          <a:p>
            <a:r>
              <a:rPr lang="de-DE" dirty="0">
                <a:solidFill>
                  <a:srgbClr val="007A82"/>
                </a:solidFill>
              </a:rPr>
              <a:t>Wohnungsbauförderung</a:t>
            </a:r>
          </a:p>
        </p:txBody>
      </p:sp>
      <p:sp>
        <p:nvSpPr>
          <p:cNvPr id="33" name="Rechteck 32"/>
          <p:cNvSpPr/>
          <p:nvPr/>
        </p:nvSpPr>
        <p:spPr>
          <a:xfrm>
            <a:off x="6210113" y="3723185"/>
            <a:ext cx="1962397" cy="369332"/>
          </a:xfrm>
          <a:prstGeom prst="rect">
            <a:avLst/>
          </a:prstGeom>
        </p:spPr>
        <p:txBody>
          <a:bodyPr wrap="square">
            <a:spAutoFit/>
          </a:bodyPr>
          <a:lstStyle/>
          <a:p>
            <a:r>
              <a:rPr lang="de-DE" dirty="0">
                <a:solidFill>
                  <a:srgbClr val="007A82"/>
                </a:solidFill>
              </a:rPr>
              <a:t>Gesundheitswesen</a:t>
            </a:r>
          </a:p>
        </p:txBody>
      </p:sp>
      <p:sp>
        <p:nvSpPr>
          <p:cNvPr id="34" name="Rechteck 33"/>
          <p:cNvSpPr/>
          <p:nvPr/>
        </p:nvSpPr>
        <p:spPr>
          <a:xfrm>
            <a:off x="5861012" y="4462929"/>
            <a:ext cx="2037096" cy="369332"/>
          </a:xfrm>
          <a:prstGeom prst="rect">
            <a:avLst/>
          </a:prstGeom>
        </p:spPr>
        <p:txBody>
          <a:bodyPr wrap="square">
            <a:spAutoFit/>
          </a:bodyPr>
          <a:lstStyle/>
          <a:p>
            <a:r>
              <a:rPr lang="de-DE" dirty="0">
                <a:solidFill>
                  <a:srgbClr val="007A82"/>
                </a:solidFill>
              </a:rPr>
              <a:t>Katastrophenschutz</a:t>
            </a:r>
          </a:p>
        </p:txBody>
      </p:sp>
      <p:sp>
        <p:nvSpPr>
          <p:cNvPr id="35" name="Rechteck 34"/>
          <p:cNvSpPr/>
          <p:nvPr/>
        </p:nvSpPr>
        <p:spPr>
          <a:xfrm>
            <a:off x="2111971" y="4877049"/>
            <a:ext cx="3428696" cy="369332"/>
          </a:xfrm>
          <a:prstGeom prst="rect">
            <a:avLst/>
          </a:prstGeom>
        </p:spPr>
        <p:txBody>
          <a:bodyPr wrap="square">
            <a:spAutoFit/>
          </a:bodyPr>
          <a:lstStyle/>
          <a:p>
            <a:r>
              <a:rPr lang="de-DE" dirty="0">
                <a:solidFill>
                  <a:srgbClr val="007A82"/>
                </a:solidFill>
              </a:rPr>
              <a:t>Erhalt von Ordnung und Sicherheit</a:t>
            </a:r>
          </a:p>
        </p:txBody>
      </p:sp>
      <p:sp>
        <p:nvSpPr>
          <p:cNvPr id="36" name="Rechteck 35"/>
          <p:cNvSpPr/>
          <p:nvPr/>
        </p:nvSpPr>
        <p:spPr>
          <a:xfrm>
            <a:off x="857782" y="2749685"/>
            <a:ext cx="1254189" cy="369332"/>
          </a:xfrm>
          <a:prstGeom prst="rect">
            <a:avLst/>
          </a:prstGeom>
        </p:spPr>
        <p:txBody>
          <a:bodyPr wrap="square">
            <a:spAutoFit/>
          </a:bodyPr>
          <a:lstStyle/>
          <a:p>
            <a:r>
              <a:rPr lang="de-DE" dirty="0">
                <a:solidFill>
                  <a:srgbClr val="007A82"/>
                </a:solidFill>
              </a:rPr>
              <a:t>Jugendhilfe</a:t>
            </a:r>
          </a:p>
        </p:txBody>
      </p:sp>
      <p:sp>
        <p:nvSpPr>
          <p:cNvPr id="37" name="Rechteck 36"/>
          <p:cNvSpPr/>
          <p:nvPr/>
        </p:nvSpPr>
        <p:spPr>
          <a:xfrm>
            <a:off x="5540667" y="944184"/>
            <a:ext cx="1338893" cy="369332"/>
          </a:xfrm>
          <a:prstGeom prst="rect">
            <a:avLst/>
          </a:prstGeom>
        </p:spPr>
        <p:txBody>
          <a:bodyPr wrap="square">
            <a:spAutoFit/>
          </a:bodyPr>
          <a:lstStyle/>
          <a:p>
            <a:r>
              <a:rPr lang="de-DE" dirty="0">
                <a:solidFill>
                  <a:srgbClr val="007A82"/>
                </a:solidFill>
              </a:rPr>
              <a:t>Brandschutz</a:t>
            </a:r>
          </a:p>
        </p:txBody>
      </p:sp>
      <p:sp>
        <p:nvSpPr>
          <p:cNvPr id="38" name="Rechteck 37"/>
          <p:cNvSpPr/>
          <p:nvPr/>
        </p:nvSpPr>
        <p:spPr>
          <a:xfrm>
            <a:off x="3249322" y="4237934"/>
            <a:ext cx="2085636" cy="369332"/>
          </a:xfrm>
          <a:prstGeom prst="rect">
            <a:avLst/>
          </a:prstGeom>
        </p:spPr>
        <p:txBody>
          <a:bodyPr wrap="square">
            <a:spAutoFit/>
          </a:bodyPr>
          <a:lstStyle/>
          <a:p>
            <a:r>
              <a:rPr lang="de-DE" dirty="0">
                <a:solidFill>
                  <a:srgbClr val="007A82"/>
                </a:solidFill>
              </a:rPr>
              <a:t>Öffentlicher Verkehr</a:t>
            </a:r>
          </a:p>
        </p:txBody>
      </p:sp>
      <p:sp>
        <p:nvSpPr>
          <p:cNvPr id="39" name="Rechteck 38"/>
          <p:cNvSpPr/>
          <p:nvPr/>
        </p:nvSpPr>
        <p:spPr>
          <a:xfrm>
            <a:off x="3922323" y="3470539"/>
            <a:ext cx="1661289" cy="369332"/>
          </a:xfrm>
          <a:prstGeom prst="rect">
            <a:avLst/>
          </a:prstGeom>
        </p:spPr>
        <p:txBody>
          <a:bodyPr wrap="square">
            <a:spAutoFit/>
          </a:bodyPr>
          <a:lstStyle/>
          <a:p>
            <a:r>
              <a:rPr lang="de-DE" dirty="0">
                <a:solidFill>
                  <a:srgbClr val="007A82"/>
                </a:solidFill>
              </a:rPr>
              <a:t>Abfallwirtschaft</a:t>
            </a:r>
          </a:p>
        </p:txBody>
      </p:sp>
    </p:spTree>
    <p:extLst>
      <p:ext uri="{BB962C8B-B14F-4D97-AF65-F5344CB8AC3E}">
        <p14:creationId xmlns:p14="http://schemas.microsoft.com/office/powerpoint/2010/main" val="143407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noProof="0" dirty="0" smtClean="0">
                <a:solidFill>
                  <a:srgbClr val="FFFFFF"/>
                </a:solidFill>
                <a:latin typeface="Calibri" pitchFamily="34"/>
                <a:ea typeface="Arial" pitchFamily="18"/>
                <a:cs typeface="Arial" pitchFamily="18"/>
              </a:rPr>
              <a:t>Themen im Bundestag</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noProof="0" dirty="0" smtClean="0">
                <a:solidFill>
                  <a:srgbClr val="FFFFFF"/>
                </a:solidFill>
                <a:latin typeface="Calibri" pitchFamily="34"/>
                <a:ea typeface="Arial" pitchFamily="18"/>
                <a:cs typeface="Arial" pitchFamily="18"/>
              </a:rPr>
              <a:t>Wer macht was?</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graphicFrame>
        <p:nvGraphicFramePr>
          <p:cNvPr id="5" name="Tabelle 4"/>
          <p:cNvGraphicFramePr>
            <a:graphicFrameLocks noGrp="1"/>
          </p:cNvGraphicFramePr>
          <p:nvPr>
            <p:extLst>
              <p:ext uri="{D42A27DB-BD31-4B8C-83A1-F6EECF244321}">
                <p14:modId xmlns:p14="http://schemas.microsoft.com/office/powerpoint/2010/main" val="2548389251"/>
              </p:ext>
            </p:extLst>
          </p:nvPr>
        </p:nvGraphicFramePr>
        <p:xfrm>
          <a:off x="614680" y="1537335"/>
          <a:ext cx="9464039" cy="4411980"/>
        </p:xfrm>
        <a:graphic>
          <a:graphicData uri="http://schemas.openxmlformats.org/drawingml/2006/table">
            <a:tbl>
              <a:tblPr firstRow="1" firstCol="1" bandRow="1"/>
              <a:tblGrid>
                <a:gridCol w="3153983">
                  <a:extLst>
                    <a:ext uri="{9D8B030D-6E8A-4147-A177-3AD203B41FA5}">
                      <a16:colId xmlns:a16="http://schemas.microsoft.com/office/drawing/2014/main" val="1934652409"/>
                    </a:ext>
                  </a:extLst>
                </a:gridCol>
                <a:gridCol w="3155028">
                  <a:extLst>
                    <a:ext uri="{9D8B030D-6E8A-4147-A177-3AD203B41FA5}">
                      <a16:colId xmlns:a16="http://schemas.microsoft.com/office/drawing/2014/main" val="1108451873"/>
                    </a:ext>
                  </a:extLst>
                </a:gridCol>
                <a:gridCol w="3155028">
                  <a:extLst>
                    <a:ext uri="{9D8B030D-6E8A-4147-A177-3AD203B41FA5}">
                      <a16:colId xmlns:a16="http://schemas.microsoft.com/office/drawing/2014/main" val="3076600326"/>
                    </a:ext>
                  </a:extLst>
                </a:gridCol>
              </a:tblGrid>
              <a:tr h="293693">
                <a:tc>
                  <a:txBody>
                    <a:bodyPr/>
                    <a:lstStyle/>
                    <a:p>
                      <a:pPr>
                        <a:lnSpc>
                          <a:spcPct val="107000"/>
                        </a:lnSpc>
                        <a:spcAft>
                          <a:spcPts val="0"/>
                        </a:spcAft>
                      </a:pPr>
                      <a:r>
                        <a:rPr lang="de-DE" sz="1800" b="1" dirty="0">
                          <a:solidFill>
                            <a:srgbClr val="E4036F"/>
                          </a:solidFill>
                          <a:effectLst/>
                          <a:latin typeface="Calibri" panose="020F0502020204030204" pitchFamily="34" charset="0"/>
                          <a:ea typeface="Calibri" panose="020F0502020204030204" pitchFamily="34" charset="0"/>
                          <a:cs typeface="Times New Roman" panose="02020603050405020304" pitchFamily="18" charset="0"/>
                        </a:rPr>
                        <a:t>Bund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b="1">
                          <a:solidFill>
                            <a:srgbClr val="E4036F"/>
                          </a:solidFill>
                          <a:effectLst/>
                          <a:latin typeface="Calibri" panose="020F0502020204030204" pitchFamily="34" charset="0"/>
                          <a:ea typeface="Calibri" panose="020F0502020204030204" pitchFamily="34" charset="0"/>
                          <a:cs typeface="Times New Roman" panose="02020603050405020304" pitchFamily="18" charset="0"/>
                        </a:rPr>
                        <a:t>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b="1" dirty="0" smtClean="0">
                          <a:solidFill>
                            <a:srgbClr val="E4036F"/>
                          </a:solidFill>
                          <a:effectLst/>
                          <a:latin typeface="Calibri" panose="020F0502020204030204" pitchFamily="34" charset="0"/>
                          <a:ea typeface="Calibri" panose="020F0502020204030204" pitchFamily="34" charset="0"/>
                          <a:cs typeface="Times New Roman" panose="02020603050405020304" pitchFamily="18" charset="0"/>
                        </a:rPr>
                        <a:t>Gemeinde</a:t>
                      </a:r>
                      <a:r>
                        <a:rPr lang="de-DE" sz="1800" b="1" baseline="0" dirty="0" smtClean="0">
                          <a:solidFill>
                            <a:srgbClr val="E4036F"/>
                          </a:solidFill>
                          <a:effectLst/>
                          <a:latin typeface="Calibri" panose="020F0502020204030204" pitchFamily="34" charset="0"/>
                          <a:ea typeface="Calibri" panose="020F0502020204030204" pitchFamily="34" charset="0"/>
                          <a:cs typeface="Times New Roman" panose="02020603050405020304" pitchFamily="18" charset="0"/>
                        </a:rPr>
                        <a:t> (Stadt)</a:t>
                      </a:r>
                      <a:endParaRPr lang="de-DE" sz="1800" b="1" dirty="0">
                        <a:solidFill>
                          <a:srgbClr val="E4036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087607"/>
                  </a:ext>
                </a:extLst>
              </a:tr>
              <a:tr h="587384">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Verteidigung (Bundeswehr, Bundespolizei)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Polizei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Katastrophenschutz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291270"/>
                  </a:ext>
                </a:extLst>
              </a:tr>
              <a:tr h="587384">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Auswärtige Angelegenheiten (Beziehungen zu Staaten)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Bildung (Lehrpläne)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Erhalt von Ordnung und Sicherheit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962315"/>
                  </a:ext>
                </a:extLst>
              </a:tr>
              <a:tr h="293693">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Verkehrswesen (Tempolimit)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Kulturförderung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Jugendhilfe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578712"/>
                  </a:ext>
                </a:extLst>
              </a:tr>
              <a:tr h="587384">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Gesundheit (Infektionsschutz)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Unterhaltung von Universitäten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Brandschutz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610812"/>
                  </a:ext>
                </a:extLst>
              </a:tr>
              <a:tr h="887672">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Soziale Sicherung (Rente, Arbeitslosenversicherung, Kurzarbeitsgeld)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Steuerverwaltung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Öffentlicher Verkehr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949687"/>
                  </a:ext>
                </a:extLst>
              </a:tr>
              <a:tr h="587384">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Wirtschaftsförderung (KfW-Kredite)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Wohnungsbauförderung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Abfallwirtschaft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410002"/>
                  </a:ext>
                </a:extLst>
              </a:tr>
              <a:tr h="293693">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Forschung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Gesundheitswesen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886738"/>
                  </a:ext>
                </a:extLst>
              </a:tr>
              <a:tr h="293693">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Geldwesen (Tabaksteuer)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839623"/>
                  </a:ext>
                </a:extLst>
              </a:tr>
            </a:tbl>
          </a:graphicData>
        </a:graphic>
      </p:graphicFrame>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29934" t="37476" r="29998" b="37425"/>
          <a:stretch/>
        </p:blipFill>
        <p:spPr>
          <a:xfrm rot="20675228">
            <a:off x="2307433" y="1344228"/>
            <a:ext cx="626166" cy="386213"/>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val="0"/>
              </a:ext>
            </a:extLst>
          </a:blip>
          <a:srcRect l="29820" t="36439" r="29962" b="36497"/>
          <a:stretch/>
        </p:blipFill>
        <p:spPr>
          <a:xfrm rot="20573655">
            <a:off x="5418591" y="1273176"/>
            <a:ext cx="669772" cy="450711"/>
          </a:xfrm>
          <a:prstGeom prst="rect">
            <a:avLst/>
          </a:prstGeom>
        </p:spPr>
      </p:pic>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16781" t="32810" r="20170" b="33927"/>
          <a:stretch/>
        </p:blipFill>
        <p:spPr>
          <a:xfrm>
            <a:off x="9023737" y="1250120"/>
            <a:ext cx="1054982" cy="556585"/>
          </a:xfrm>
          <a:prstGeom prst="rect">
            <a:avLst/>
          </a:prstGeom>
        </p:spPr>
      </p:pic>
    </p:spTree>
    <p:extLst>
      <p:ext uri="{BB962C8B-B14F-4D97-AF65-F5344CB8AC3E}">
        <p14:creationId xmlns:p14="http://schemas.microsoft.com/office/powerpoint/2010/main" val="99308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Bundespolitik</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dirty="0" smtClean="0">
                <a:solidFill>
                  <a:srgbClr val="FFFFFF"/>
                </a:solidFill>
                <a:latin typeface="Calibri" pitchFamily="34"/>
                <a:ea typeface="Arial" pitchFamily="18"/>
                <a:cs typeface="Arial" pitchFamily="18"/>
              </a:rPr>
              <a:t>in eurem Leben</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graphicFrame>
        <p:nvGraphicFramePr>
          <p:cNvPr id="2" name="Tabelle 1"/>
          <p:cNvGraphicFramePr>
            <a:graphicFrameLocks noGrp="1"/>
          </p:cNvGraphicFramePr>
          <p:nvPr>
            <p:extLst>
              <p:ext uri="{D42A27DB-BD31-4B8C-83A1-F6EECF244321}">
                <p14:modId xmlns:p14="http://schemas.microsoft.com/office/powerpoint/2010/main" val="1118414458"/>
              </p:ext>
            </p:extLst>
          </p:nvPr>
        </p:nvGraphicFramePr>
        <p:xfrm>
          <a:off x="678249" y="1537335"/>
          <a:ext cx="3153983" cy="4411980"/>
        </p:xfrm>
        <a:graphic>
          <a:graphicData uri="http://schemas.openxmlformats.org/drawingml/2006/table">
            <a:tbl>
              <a:tblPr firstRow="1" firstCol="1" bandRow="1"/>
              <a:tblGrid>
                <a:gridCol w="3153983">
                  <a:extLst>
                    <a:ext uri="{9D8B030D-6E8A-4147-A177-3AD203B41FA5}">
                      <a16:colId xmlns:a16="http://schemas.microsoft.com/office/drawing/2014/main" val="3305972627"/>
                    </a:ext>
                  </a:extLst>
                </a:gridCol>
              </a:tblGrid>
              <a:tr h="293693">
                <a:tc>
                  <a:txBody>
                    <a:bodyPr/>
                    <a:lstStyle/>
                    <a:p>
                      <a:pPr>
                        <a:lnSpc>
                          <a:spcPct val="107000"/>
                        </a:lnSpc>
                        <a:spcAft>
                          <a:spcPts val="0"/>
                        </a:spcAft>
                      </a:pPr>
                      <a:r>
                        <a:rPr lang="de-DE" sz="1800" b="1" dirty="0">
                          <a:solidFill>
                            <a:srgbClr val="E4036F"/>
                          </a:solidFill>
                          <a:effectLst/>
                          <a:latin typeface="Calibri" panose="020F0502020204030204" pitchFamily="34" charset="0"/>
                          <a:ea typeface="Calibri" panose="020F0502020204030204" pitchFamily="34" charset="0"/>
                          <a:cs typeface="Times New Roman" panose="02020603050405020304" pitchFamily="18" charset="0"/>
                        </a:rPr>
                        <a:t>Bund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33832"/>
                  </a:ext>
                </a:extLst>
              </a:tr>
              <a:tr h="587384">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Verteidigung (Bundeswehr, Bundespolizei)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628883"/>
                  </a:ext>
                </a:extLst>
              </a:tr>
              <a:tr h="587384">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Auswärtige Angelegenheiten (Beziehungen zu Staaten)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718346"/>
                  </a:ext>
                </a:extLst>
              </a:tr>
              <a:tr h="293693">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Verkehrswesen (Tempolimit)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160924"/>
                  </a:ext>
                </a:extLst>
              </a:tr>
              <a:tr h="587384">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Gesundheit (Infektionsschutz)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251842"/>
                  </a:ext>
                </a:extLst>
              </a:tr>
              <a:tr h="887672">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Soziale Sicherung (Rente, Arbeitslosenversicherung, Kurzarbeitsgeld)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46449"/>
                  </a:ext>
                </a:extLst>
              </a:tr>
              <a:tr h="587384">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Wirtschaftsförderung (KfW-Kredite)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825271"/>
                  </a:ext>
                </a:extLst>
              </a:tr>
              <a:tr h="293693">
                <a:tc>
                  <a:txBody>
                    <a:bodyPr/>
                    <a:lstStyle/>
                    <a:p>
                      <a:pPr>
                        <a:lnSpc>
                          <a:spcPct val="107000"/>
                        </a:lnSpc>
                        <a:spcAft>
                          <a:spcPts val="0"/>
                        </a:spcAft>
                      </a:pPr>
                      <a:r>
                        <a:rPr lang="de-DE" sz="180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Forschung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715672"/>
                  </a:ext>
                </a:extLst>
              </a:tr>
              <a:tr h="293693">
                <a:tc>
                  <a:txBody>
                    <a:bodyPr/>
                    <a:lstStyle/>
                    <a:p>
                      <a:pPr>
                        <a:lnSpc>
                          <a:spcPct val="107000"/>
                        </a:lnSpc>
                        <a:spcAft>
                          <a:spcPts val="0"/>
                        </a:spcAft>
                      </a:pPr>
                      <a:r>
                        <a:rPr lang="de-DE" sz="1800" dirty="0">
                          <a:solidFill>
                            <a:srgbClr val="007A82"/>
                          </a:solidFill>
                          <a:effectLst/>
                          <a:latin typeface="Calibri" panose="020F0502020204030204" pitchFamily="34" charset="0"/>
                          <a:ea typeface="Calibri" panose="020F0502020204030204" pitchFamily="34" charset="0"/>
                          <a:cs typeface="Times New Roman" panose="02020603050405020304" pitchFamily="18" charset="0"/>
                        </a:rPr>
                        <a:t>Geldwesen (Tabaksteuer)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384211"/>
                  </a:ext>
                </a:extLst>
              </a:tr>
            </a:tbl>
          </a:graphicData>
        </a:graphic>
      </p:graphicFrame>
      <p:sp>
        <p:nvSpPr>
          <p:cNvPr id="9" name="Textfeld 8"/>
          <p:cNvSpPr txBox="1"/>
          <p:nvPr/>
        </p:nvSpPr>
        <p:spPr>
          <a:xfrm>
            <a:off x="6259527" y="1537335"/>
            <a:ext cx="4077729" cy="2677656"/>
          </a:xfrm>
          <a:prstGeom prst="rect">
            <a:avLst/>
          </a:prstGeom>
          <a:noFill/>
        </p:spPr>
        <p:txBody>
          <a:bodyPr wrap="square" rtlCol="0">
            <a:spAutoFit/>
          </a:bodyPr>
          <a:lstStyle/>
          <a:p>
            <a:r>
              <a:rPr lang="de-DE" sz="2400" dirty="0">
                <a:solidFill>
                  <a:srgbClr val="E4036F"/>
                </a:solidFill>
                <a:latin typeface="Calibri" panose="020F0502020204030204" pitchFamily="34" charset="0"/>
                <a:ea typeface="Calibri" panose="020F0502020204030204" pitchFamily="34" charset="0"/>
                <a:cs typeface="Times New Roman" panose="02020603050405020304" pitchFamily="18" charset="0"/>
              </a:rPr>
              <a:t>Wo berühren euch die Themen der Bundespolitik in eurem Leben? Gibt es da überhaupt Berührungspunkte? </a:t>
            </a:r>
          </a:p>
          <a:p>
            <a:endParaRPr lang="de-DE" sz="2400" dirty="0">
              <a:solidFill>
                <a:srgbClr val="E4036F"/>
              </a:solidFill>
              <a:latin typeface="Calibri" panose="020F0502020204030204" pitchFamily="34" charset="0"/>
              <a:ea typeface="Calibri" panose="020F0502020204030204" pitchFamily="34" charset="0"/>
              <a:cs typeface="Times New Roman" panose="02020603050405020304" pitchFamily="18" charset="0"/>
            </a:endParaRPr>
          </a:p>
          <a:p>
            <a:r>
              <a:rPr lang="de-DE" sz="2400" dirty="0">
                <a:solidFill>
                  <a:srgbClr val="E4036F"/>
                </a:solidFill>
                <a:latin typeface="Calibri" panose="020F0502020204030204" pitchFamily="34" charset="0"/>
                <a:ea typeface="Calibri" panose="020F0502020204030204" pitchFamily="34" charset="0"/>
                <a:cs typeface="Times New Roman" panose="02020603050405020304" pitchFamily="18" charset="0"/>
              </a:rPr>
              <a:t>Tipp: Es gibt sicher mehr, als </a:t>
            </a:r>
            <a:r>
              <a:rPr lang="de-DE" sz="2400" dirty="0" smtClean="0">
                <a:solidFill>
                  <a:srgbClr val="E4036F"/>
                </a:solidFill>
                <a:latin typeface="Calibri" panose="020F0502020204030204" pitchFamily="34" charset="0"/>
                <a:ea typeface="Calibri" panose="020F0502020204030204" pitchFamily="34" charset="0"/>
                <a:cs typeface="Times New Roman" panose="02020603050405020304" pitchFamily="18" charset="0"/>
              </a:rPr>
              <a:t>ihr</a:t>
            </a:r>
            <a:r>
              <a:rPr lang="de-DE" sz="2400" dirty="0" smtClean="0">
                <a:solidFill>
                  <a:srgbClr val="E4036F"/>
                </a:solidFill>
                <a:latin typeface="Calibri" panose="020F0502020204030204" pitchFamily="34" charset="0"/>
                <a:ea typeface="Calibri" panose="020F0502020204030204" pitchFamily="34" charset="0"/>
                <a:cs typeface="Times New Roman" panose="02020603050405020304" pitchFamily="18" charset="0"/>
              </a:rPr>
              <a:t> </a:t>
            </a:r>
            <a:r>
              <a:rPr lang="de-DE" sz="2400" dirty="0">
                <a:solidFill>
                  <a:srgbClr val="E4036F"/>
                </a:solidFill>
                <a:latin typeface="Calibri" panose="020F0502020204030204" pitchFamily="34" charset="0"/>
                <a:ea typeface="Calibri" panose="020F0502020204030204" pitchFamily="34" charset="0"/>
                <a:cs typeface="Times New Roman" panose="02020603050405020304" pitchFamily="18" charset="0"/>
              </a:rPr>
              <a:t>auf den ersten Blick </a:t>
            </a:r>
            <a:r>
              <a:rPr lang="de-DE" sz="2400" dirty="0" smtClean="0">
                <a:solidFill>
                  <a:srgbClr val="E4036F"/>
                </a:solidFill>
                <a:latin typeface="Calibri" panose="020F0502020204030204" pitchFamily="34" charset="0"/>
                <a:ea typeface="Calibri" panose="020F0502020204030204" pitchFamily="34" charset="0"/>
                <a:cs typeface="Times New Roman" panose="02020603050405020304" pitchFamily="18" charset="0"/>
              </a:rPr>
              <a:t>denkt</a:t>
            </a:r>
            <a:r>
              <a:rPr lang="de-DE" sz="2400" dirty="0">
                <a:solidFill>
                  <a:srgbClr val="E4036F"/>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480" y="3079374"/>
            <a:ext cx="4121809" cy="4121809"/>
          </a:xfrm>
          <a:prstGeom prst="rect">
            <a:avLst/>
          </a:prstGeom>
        </p:spPr>
      </p:pic>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l="26240" t="19498" r="24390" b="18534"/>
          <a:stretch/>
        </p:blipFill>
        <p:spPr>
          <a:xfrm rot="677314">
            <a:off x="4050948" y="1340782"/>
            <a:ext cx="1791731" cy="2248931"/>
          </a:xfrm>
          <a:prstGeom prst="rect">
            <a:avLst/>
          </a:prstGeom>
        </p:spPr>
      </p:pic>
    </p:spTree>
    <p:extLst>
      <p:ext uri="{BB962C8B-B14F-4D97-AF65-F5344CB8AC3E}">
        <p14:creationId xmlns:p14="http://schemas.microsoft.com/office/powerpoint/2010/main" val="412489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el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8414</Words>
  <Application>Microsoft Office PowerPoint</Application>
  <PresentationFormat>Benutzerdefiniert</PresentationFormat>
  <Paragraphs>784</Paragraphs>
  <Slides>26</Slides>
  <Notes>11</Notes>
  <HiddenSlides>0</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26</vt:i4>
      </vt:variant>
    </vt:vector>
  </HeadingPairs>
  <TitlesOfParts>
    <vt:vector size="38" baseType="lpstr">
      <vt:lpstr>Arial</vt:lpstr>
      <vt:lpstr>Arial Unicode MS</vt:lpstr>
      <vt:lpstr>Calibri</vt:lpstr>
      <vt:lpstr>Calibri Light</vt:lpstr>
      <vt:lpstr>Myriad Pro</vt:lpstr>
      <vt:lpstr>Tahoma</vt:lpstr>
      <vt:lpstr>Times New Roman</vt:lpstr>
      <vt:lpstr>Wingdings</vt:lpstr>
      <vt:lpstr>Standard</vt:lpstr>
      <vt:lpstr>Titel1</vt:lpstr>
      <vt:lpstr>Titel2</vt:lpstr>
      <vt:lpstr>Office</vt:lpstr>
      <vt:lpstr>U18 – Bildungsmodul 2  Bundespolitik: Was hat das mit mir zu tun?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Irina Bolgert</dc:creator>
  <cp:lastModifiedBy>c.schilk</cp:lastModifiedBy>
  <cp:revision>235</cp:revision>
  <dcterms:created xsi:type="dcterms:W3CDTF">2013-01-22T07:16:41Z</dcterms:created>
  <dcterms:modified xsi:type="dcterms:W3CDTF">2021-09-02T07:49:26Z</dcterms:modified>
</cp:coreProperties>
</file>