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3" r:id="rId5"/>
    <p:sldId id="284" r:id="rId6"/>
    <p:sldId id="285" r:id="rId7"/>
    <p:sldId id="287" r:id="rId8"/>
    <p:sldId id="288" r:id="rId9"/>
    <p:sldId id="289" r:id="rId10"/>
    <p:sldId id="290" r:id="rId11"/>
    <p:sldId id="306" r:id="rId12"/>
    <p:sldId id="307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cx="10691813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schilk" initials="c" lastIdx="2" clrIdx="0">
    <p:extLst>
      <p:ext uri="{19B8F6BF-5375-455C-9EA6-DF929625EA0E}">
        <p15:presenceInfo xmlns:p15="http://schemas.microsoft.com/office/powerpoint/2012/main" userId="c.schil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46D"/>
    <a:srgbClr val="007A82"/>
    <a:srgbClr val="E4036F"/>
    <a:srgbClr val="F413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9" autoAdjust="0"/>
    <p:restoredTop sz="58639" autoAdjust="0"/>
  </p:normalViewPr>
  <p:slideViewPr>
    <p:cSldViewPr snapToGrid="0" showGuides="1">
      <p:cViewPr varScale="1">
        <p:scale>
          <a:sx n="36" d="100"/>
          <a:sy n="36" d="100"/>
        </p:scale>
        <p:origin x="1536" y="52"/>
      </p:cViewPr>
      <p:guideLst>
        <p:guide orient="horz" pos="235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52D3DD95-0A87-4E19-8710-3DE98CC8900F}" type="slidenum">
              <a:t>‹Nr.›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944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944640" y="812880"/>
            <a:ext cx="5667120" cy="40071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izenplatzhalter 3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103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de-DE"/>
          </a:p>
        </p:txBody>
      </p:sp>
      <p:sp>
        <p:nvSpPr>
          <p:cNvPr id="5" name="Kopfzeilenplatzhalter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Datumsplatzhalter 5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4"/>
          </p:nvPr>
        </p:nvSpPr>
        <p:spPr>
          <a:xfrm>
            <a:off x="0" y="10156320"/>
            <a:ext cx="327960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320"/>
            <a:ext cx="3279959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ECB70381-CBD5-4EC1-ABE5-A9608FC0F72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65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de-DE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2BFAAEF-AA73-4F34-B658-75991253D91B}" type="slidenum">
              <a:t>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b="1" kern="1200" dirty="0" smtClean="0"/>
              <a:t>Fokus: </a:t>
            </a:r>
            <a:r>
              <a:rPr lang="de-DE" kern="1200" dirty="0" smtClean="0"/>
              <a:t>Demokratie, Mitbestimmung, Wahlgrundsätze</a:t>
            </a:r>
          </a:p>
          <a:p>
            <a:pPr marL="171450" indent="-171450">
              <a:buFontTx/>
              <a:buChar char="-"/>
            </a:pPr>
            <a:r>
              <a:rPr lang="de-DE" b="1" kern="1200" dirty="0" smtClean="0"/>
              <a:t>Zeitumfang:</a:t>
            </a:r>
            <a:r>
              <a:rPr lang="de-DE" b="1" kern="1200" baseline="0" dirty="0" smtClean="0"/>
              <a:t> </a:t>
            </a:r>
            <a:r>
              <a:rPr lang="de-DE" kern="1200" baseline="0" dirty="0" smtClean="0"/>
              <a:t>max. 60 Minuten</a:t>
            </a:r>
          </a:p>
          <a:p>
            <a:pPr marL="171450" indent="-171450">
              <a:buFontTx/>
              <a:buChar char="-"/>
            </a:pPr>
            <a:r>
              <a:rPr lang="de-DE" b="1" kern="1200" dirty="0" smtClean="0"/>
              <a:t>Zielgruppe: </a:t>
            </a:r>
            <a:r>
              <a:rPr lang="de-DE" kern="1200" dirty="0" smtClean="0"/>
              <a:t>ab 12</a:t>
            </a:r>
          </a:p>
          <a:p>
            <a:pPr marL="171450" indent="-171450">
              <a:buFontTx/>
              <a:buChar char="-"/>
            </a:pPr>
            <a:endParaRPr lang="de-DE" kern="1200" dirty="0" smtClean="0"/>
          </a:p>
          <a:p>
            <a:endParaRPr lang="de-DE" kern="1200" dirty="0" smtClean="0"/>
          </a:p>
          <a:p>
            <a:endParaRPr lang="de-DE" kern="1200" dirty="0" smtClean="0"/>
          </a:p>
          <a:p>
            <a:endParaRPr lang="de-DE" kern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391356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293063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258959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100765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606485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3356182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411903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kern="1200" dirty="0" smtClean="0"/>
              <a:t>Frage an Teilnehmende -&gt; Stichworte sammeln auf einer</a:t>
            </a:r>
            <a:r>
              <a:rPr lang="de-DE" kern="1200" baseline="0" dirty="0" smtClean="0"/>
              <a:t> Pinnwand (analog) oder in einem </a:t>
            </a:r>
            <a:r>
              <a:rPr lang="de-DE" kern="1200" dirty="0" err="1" smtClean="0"/>
              <a:t>Padlet</a:t>
            </a:r>
            <a:r>
              <a:rPr lang="de-DE" kern="1200" dirty="0" smtClean="0"/>
              <a:t>/ </a:t>
            </a:r>
            <a:r>
              <a:rPr lang="de-DE" kern="1200" dirty="0" err="1" smtClean="0"/>
              <a:t>Taskcard</a:t>
            </a:r>
            <a:r>
              <a:rPr lang="de-DE" kern="1200" dirty="0" smtClean="0"/>
              <a:t> (digital)</a:t>
            </a:r>
          </a:p>
          <a:p>
            <a:pPr marL="171450" indent="-171450">
              <a:buFontTx/>
              <a:buChar char="-"/>
            </a:pPr>
            <a:endParaRPr lang="de-DE" kern="1200" dirty="0" smtClean="0"/>
          </a:p>
          <a:p>
            <a:pPr marL="171450" indent="-171450">
              <a:buFontTx/>
              <a:buChar char="-"/>
            </a:pPr>
            <a:r>
              <a:rPr lang="de-DE" u="sng" kern="1200" dirty="0" smtClean="0"/>
              <a:t>Grundfunktionen einer</a:t>
            </a:r>
            <a:r>
              <a:rPr lang="de-DE" u="sng" kern="1200" baseline="0" dirty="0" smtClean="0"/>
              <a:t> Wahl</a:t>
            </a:r>
            <a:r>
              <a:rPr lang="de-DE" kern="1200" dirty="0" smtClean="0"/>
              <a:t> zusammentragen (</a:t>
            </a:r>
            <a:r>
              <a:rPr lang="de-DE" b="1" kern="1200" dirty="0" smtClean="0"/>
              <a:t>Legitimation des politischen Systems</a:t>
            </a:r>
            <a:r>
              <a:rPr lang="de-DE" kern="1200" dirty="0" smtClean="0"/>
              <a:t>, </a:t>
            </a:r>
            <a:r>
              <a:rPr lang="de-DE" b="1" kern="1200" dirty="0" smtClean="0"/>
              <a:t>Repräsentation von Meinungen und Interessen der Wahlbevölkerung</a:t>
            </a:r>
            <a:r>
              <a:rPr lang="de-DE" kern="1200" dirty="0" smtClean="0"/>
              <a:t>, </a:t>
            </a:r>
            <a:r>
              <a:rPr lang="de-DE" b="1" kern="1200" dirty="0" smtClean="0"/>
              <a:t>Einsetzung einer kontrollfähigen Opposition</a:t>
            </a:r>
            <a:r>
              <a:rPr lang="de-DE" kern="1200" dirty="0" smtClean="0"/>
              <a:t>, </a:t>
            </a:r>
            <a:r>
              <a:rPr lang="de-DE" b="1" kern="1200" dirty="0" smtClean="0"/>
              <a:t>Herbeiführung eines Konkurrenzkampfes um politische Macht auf Grundlage alternativer Sachprogramme</a:t>
            </a:r>
            <a:r>
              <a:rPr lang="de-DE" kern="1200" dirty="0" smtClean="0"/>
              <a:t>, </a:t>
            </a:r>
            <a:r>
              <a:rPr lang="de-DE" b="1" kern="1200" dirty="0" smtClean="0"/>
              <a:t>Mobilisierung der Wählerschaft für gesellschaftliche Werte, politische Ziele</a:t>
            </a:r>
            <a:r>
              <a:rPr lang="de-DE" kern="1200" dirty="0" smtClean="0"/>
              <a:t>, </a:t>
            </a:r>
            <a:r>
              <a:rPr lang="de-DE" b="1" kern="1200" dirty="0" smtClean="0"/>
              <a:t>Programme und parteipolitische Interessen</a:t>
            </a:r>
            <a:r>
              <a:rPr lang="de-DE" kern="1200" dirty="0" smtClean="0"/>
              <a:t>, </a:t>
            </a:r>
            <a:r>
              <a:rPr lang="de-DE" b="1" kern="1200" dirty="0" smtClean="0"/>
              <a:t>politische Beteiligung</a:t>
            </a:r>
            <a:r>
              <a:rPr lang="de-DE" kern="1200" dirty="0" smtClean="0"/>
              <a:t>)</a:t>
            </a:r>
          </a:p>
          <a:p>
            <a:pPr marL="0" indent="0">
              <a:buFontTx/>
              <a:buNone/>
            </a:pPr>
            <a:endParaRPr lang="de-DE" kern="1200" dirty="0" smtClean="0"/>
          </a:p>
          <a:p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3167319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kern="1200" dirty="0" smtClean="0"/>
              <a:t>Auseinandersetzung mit Aussagen des „Wahlzeit! Warum wählen?“ Thesenspiels der </a:t>
            </a:r>
            <a:r>
              <a:rPr lang="de-DE" kern="1200" dirty="0" err="1" smtClean="0"/>
              <a:t>bpb</a:t>
            </a:r>
            <a:r>
              <a:rPr lang="de-DE" kern="1200" dirty="0" smtClean="0"/>
              <a:t> -&gt; bei großen Gruppen im </a:t>
            </a:r>
            <a:r>
              <a:rPr lang="de-DE" kern="1200" dirty="0" err="1" smtClean="0"/>
              <a:t>worldcafé</a:t>
            </a:r>
            <a:r>
              <a:rPr lang="de-DE" kern="1200" dirty="0" smtClean="0"/>
              <a:t>-Format (analog oder digital – Breakoutsessions)</a:t>
            </a:r>
            <a:r>
              <a:rPr lang="de-DE" kern="1200" baseline="0" dirty="0" smtClean="0"/>
              <a:t> </a:t>
            </a:r>
            <a:r>
              <a:rPr lang="de-DE" kern="1200" dirty="0" smtClean="0"/>
              <a:t>oder über </a:t>
            </a:r>
            <a:r>
              <a:rPr lang="de-DE" kern="1200" dirty="0" err="1" smtClean="0"/>
              <a:t>kialo</a:t>
            </a:r>
            <a:r>
              <a:rPr lang="de-DE" kern="1200" dirty="0" smtClean="0"/>
              <a:t> (digital)</a:t>
            </a:r>
          </a:p>
          <a:p>
            <a:pPr marL="0" indent="0">
              <a:buFontTx/>
              <a:buNone/>
            </a:pPr>
            <a:endParaRPr lang="de-DE" kern="1200" dirty="0" smtClean="0"/>
          </a:p>
          <a:p>
            <a:pPr marL="171450" indent="-171450">
              <a:buFontTx/>
              <a:buChar char="-"/>
            </a:pPr>
            <a:r>
              <a:rPr lang="de-DE" kern="1200" dirty="0" smtClean="0"/>
              <a:t>hier ist eine </a:t>
            </a:r>
            <a:r>
              <a:rPr lang="de-DE" b="1" kern="1200" dirty="0" smtClean="0"/>
              <a:t>Auswahl </a:t>
            </a:r>
            <a:r>
              <a:rPr lang="de-DE" kern="1200" dirty="0" smtClean="0"/>
              <a:t>an Thesen von und in Anlehnung an „Wahlzeit! Warum wählen?“ </a:t>
            </a:r>
            <a:r>
              <a:rPr lang="de-DE" kern="1200" dirty="0" smtClean="0"/>
              <a:t>zusammengestellt (https://www.bpb.de/shop/lernen/spiele/34283/wahlzeit-warum-waehlen) </a:t>
            </a:r>
            <a:endParaRPr lang="de-DE" kern="1200" dirty="0" smtClean="0"/>
          </a:p>
          <a:p>
            <a:pPr marL="171450" indent="-171450">
              <a:buFontTx/>
              <a:buChar char="-"/>
            </a:pPr>
            <a:endParaRPr lang="de-DE" kern="1200" dirty="0" smtClean="0"/>
          </a:p>
          <a:p>
            <a:pPr marL="171450" indent="-171450">
              <a:buFontTx/>
              <a:buChar char="-"/>
            </a:pPr>
            <a:r>
              <a:rPr lang="de-DE" kern="1200" dirty="0" smtClean="0"/>
              <a:t>die Teilnehmenden</a:t>
            </a:r>
            <a:r>
              <a:rPr lang="de-DE" kern="1200" baseline="0" dirty="0" smtClean="0"/>
              <a:t> sollen über die Thesen diskutieren, es gibt kein richtig oder falsch</a:t>
            </a:r>
            <a:endParaRPr lang="de-DE" kern="1200" dirty="0" smtClean="0"/>
          </a:p>
          <a:p>
            <a:pPr marL="0" indent="0">
              <a:buFontTx/>
              <a:buNone/>
            </a:pPr>
            <a:endParaRPr lang="de-DE" kern="1200" dirty="0" smtClean="0"/>
          </a:p>
          <a:p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638690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19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0" indent="0">
              <a:buFontTx/>
              <a:buNone/>
            </a:pPr>
            <a:endParaRPr lang="de-DE" kern="1200" dirty="0" smtClean="0"/>
          </a:p>
          <a:p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248472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451050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20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0" indent="0">
              <a:buFontTx/>
              <a:buNone/>
            </a:pPr>
            <a:endParaRPr lang="de-DE" kern="1200" dirty="0" smtClean="0"/>
          </a:p>
          <a:p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2215708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21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0" indent="0">
              <a:buFontTx/>
              <a:buNone/>
            </a:pPr>
            <a:endParaRPr lang="de-DE" kern="1200" dirty="0" smtClean="0"/>
          </a:p>
          <a:p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182680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kern="1200" dirty="0" smtClean="0"/>
              <a:t>Fragen</a:t>
            </a:r>
            <a:r>
              <a:rPr lang="de-DE" kern="1200" baseline="0" dirty="0" smtClean="0"/>
              <a:t> können angepasst werde, je nachdem, ob sich die Teilnehmenden schon kennen oder nicht</a:t>
            </a:r>
          </a:p>
          <a:p>
            <a:pPr marL="0" indent="0">
              <a:buFontTx/>
              <a:buNone/>
            </a:pPr>
            <a:endParaRPr lang="de-DE" kern="1200" baseline="0" dirty="0" smtClean="0"/>
          </a:p>
          <a:p>
            <a:pPr marL="171450" indent="-171450">
              <a:buFontTx/>
              <a:buChar char="-"/>
            </a:pPr>
            <a:r>
              <a:rPr lang="de-DE" b="1" kern="1200" dirty="0" smtClean="0"/>
              <a:t>Überleitung</a:t>
            </a:r>
            <a:r>
              <a:rPr lang="de-DE" kern="1200" dirty="0" smtClean="0"/>
              <a:t>: Wählen können wir in sehr verschiedenen Kontexten, in allen Situationen treffen wir Entscheidungen. Wie funktioniert aber die Entscheidungsfindung in Demokratien?</a:t>
            </a:r>
          </a:p>
          <a:p>
            <a:pPr marL="0" indent="0">
              <a:buFontTx/>
              <a:buNone/>
            </a:pPr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355224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kern="1200" dirty="0" smtClean="0"/>
              <a:t>Vorlesen einer fiktiven Geschichte mit offener Entscheidungsfindung</a:t>
            </a:r>
          </a:p>
          <a:p>
            <a:pPr marL="171450" indent="-171450">
              <a:buFontTx/>
              <a:buChar char="-"/>
            </a:pPr>
            <a:r>
              <a:rPr lang="de-DE" kern="1200" dirty="0" smtClean="0"/>
              <a:t>Beantwortung der Frage durch</a:t>
            </a:r>
            <a:r>
              <a:rPr lang="de-DE" kern="1200" baseline="0" dirty="0" smtClean="0"/>
              <a:t> die Teilnehmenden</a:t>
            </a:r>
            <a:endParaRPr lang="de-DE" kern="1200" dirty="0" smtClean="0"/>
          </a:p>
          <a:p>
            <a:pPr marL="0" indent="0">
              <a:buFontTx/>
              <a:buNone/>
            </a:pPr>
            <a:endParaRPr lang="de-DE" kern="1200" dirty="0" smtClean="0"/>
          </a:p>
          <a:p>
            <a:pPr marL="171450" indent="-171450">
              <a:buFontTx/>
              <a:buChar char="-"/>
            </a:pPr>
            <a:r>
              <a:rPr lang="de-DE" b="1" kern="1200" dirty="0" smtClean="0"/>
              <a:t>Dinge</a:t>
            </a:r>
            <a:r>
              <a:rPr lang="de-DE" b="1" kern="1200" baseline="0" dirty="0" smtClean="0"/>
              <a:t>, die in diesem Zusammengang angesprochen werden sollten: </a:t>
            </a:r>
            <a:endParaRPr lang="de-DE" b="1" kern="1200" dirty="0" smtClean="0"/>
          </a:p>
          <a:p>
            <a:pPr marL="171450" indent="-171450">
              <a:buFontTx/>
              <a:buChar char="-"/>
            </a:pPr>
            <a:r>
              <a:rPr lang="de-DE" kern="1200" dirty="0" smtClean="0"/>
              <a:t>demokratische Grundprinzipien: Mehrheitsentscheid, Minimalkonsens </a:t>
            </a:r>
          </a:p>
          <a:p>
            <a:pPr marL="171450" indent="-171450">
              <a:buFontTx/>
              <a:buChar char="-"/>
            </a:pPr>
            <a:r>
              <a:rPr lang="de-DE" kern="1200" dirty="0" smtClean="0"/>
              <a:t>Verbindung Bundestag: auch im Parlament werden Entscheidungen, Gesetzesentscheidungen dabei mit dem Mehrheitsentscheid getroffen</a:t>
            </a:r>
          </a:p>
          <a:p>
            <a:pPr marL="0" indent="0">
              <a:buFontTx/>
              <a:buNone/>
            </a:pPr>
            <a:endParaRPr lang="de-DE" kern="1200" dirty="0" smtClean="0"/>
          </a:p>
          <a:p>
            <a:pPr marL="171450" indent="-171450">
              <a:buFontTx/>
              <a:buChar char="-"/>
            </a:pPr>
            <a:r>
              <a:rPr lang="de-DE" b="1" kern="1200" dirty="0" smtClean="0"/>
              <a:t>Überleitung</a:t>
            </a:r>
            <a:r>
              <a:rPr lang="de-DE" kern="1200" dirty="0" smtClean="0"/>
              <a:t>: Im Parlament wählen folglich Politiker*innen, die wiederum von der Bevölkerung gewählt wurden. Demokratische Wahlen folgen bestimmten Grundsätzen.</a:t>
            </a:r>
          </a:p>
          <a:p>
            <a:pPr marL="171450" indent="-171450">
              <a:buFontTx/>
              <a:buChar char="-"/>
            </a:pPr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1884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pPr marL="0" indent="0">
              <a:buFontTx/>
              <a:buNone/>
            </a:pPr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39003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228879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378576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296862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AA422E-39B7-453E-A1A8-29EF48E63647}" type="slidenum">
              <a:t>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2480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30968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97D873-242D-4BCA-9993-E670697F849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4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50599A-3EC4-4811-AFE6-A3E62A1EE59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6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350875" y="755650"/>
            <a:ext cx="4143375" cy="437403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5988" y="755650"/>
            <a:ext cx="12282487" cy="4374038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96B65D-AC46-4368-BDCA-05AA75E5AC1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B44E15-2EB1-4038-B924-CA4CA61F24A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4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CFC59-32A7-4569-811E-1EB6CDF6204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4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F8DBF1-D27C-4B6D-8C1A-54111730E75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9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3600" y="2344738"/>
            <a:ext cx="4514850" cy="43846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30850" y="2344738"/>
            <a:ext cx="4516438" cy="43846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433708-4564-45D8-8643-36A3EB461BF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85F0F-4C3E-407C-8338-D4202888736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DF657E-5D74-42DC-8BAB-03C568C9C3B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C4629-DD3E-40F2-9AB3-46E06150213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3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CD3AAD-E19B-4C7B-B443-E17FB663E9C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5FF41E-3FBC-4DB0-BFD3-B3432FD8B81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2790FA-5737-4859-B7F6-FCA72B58B52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1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6F7E80-6B22-4592-88AD-78B968E35C9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763" y="1547813"/>
            <a:ext cx="2295525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3600" y="1547813"/>
            <a:ext cx="6735763" cy="51816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4554D9-8B97-473E-B873-0501923D31A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1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69FA63-5ED1-455A-B232-115CD69F2AC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8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36D08-168A-4DF8-929C-711F7DFFEBF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DA086-E940-43DE-AAB4-AE2C24A4A95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99300" y="10799763"/>
            <a:ext cx="714375" cy="36028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666075" y="10799763"/>
            <a:ext cx="715963" cy="36028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55C09-7105-4CBE-A938-020E0A9A157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1B3E48-557F-463F-AB55-10DC5C41ED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2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0973CF-625F-4942-9E32-CF110A5EF13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E44333-16DB-44B0-9028-465DD77DD27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3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21C0BC-5152-4D3F-A551-9334955394B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6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AE8A3B-3625-40A1-ADD7-543A1B8C046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0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FD2DF8-2E58-4C58-8C7C-DC7A29CF823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2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7B2A49-8D47-49E8-8BA4-CD7063531AB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1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6271875" y="1008063"/>
            <a:ext cx="5110163" cy="458200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6625" y="1008063"/>
            <a:ext cx="15182850" cy="45820012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8F1B9B-C3BA-4275-8E9A-E1BA32B3745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6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63813" y="8496300"/>
            <a:ext cx="1038225" cy="359997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454438" y="8496300"/>
            <a:ext cx="1039812" cy="359997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F6B4EA-96C1-431E-94CC-7BA1C898F73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7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BD6CB6-395D-4D03-98E0-96A8F639F1A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424533-682E-4C78-83D8-2544B093F13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6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6A9A72-A4CF-44CA-87C4-4B3881BED9E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7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AAEB1-98E4-4B1B-AEA4-B33C242428F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1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F8E46B-7893-45AD-98B7-CB1FC746519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2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25560" y="-15840"/>
            <a:ext cx="10717200" cy="757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15263640" y="8496360"/>
            <a:ext cx="2230560" cy="3600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915840" y="755639"/>
            <a:ext cx="9018720" cy="1906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>
            <a:noAutofit/>
          </a:bodyPr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2"/>
          </p:nvPr>
        </p:nvSpPr>
        <p:spPr>
          <a:xfrm>
            <a:off x="71280" y="10872720"/>
            <a:ext cx="1509839" cy="255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1506239" y="11088720"/>
            <a:ext cx="1947960" cy="255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4"/>
          </p:nvPr>
        </p:nvSpPr>
        <p:spPr>
          <a:xfrm>
            <a:off x="3742920" y="11248560"/>
            <a:ext cx="1582919" cy="255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8142A35B-1F0C-4349-971C-C28D5D5B6866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0">
        <a:lnSpc>
          <a:spcPct val="112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5400" b="1" i="0" u="none" strike="noStrike" baseline="0">
          <a:ln>
            <a:noFill/>
          </a:ln>
          <a:solidFill>
            <a:srgbClr val="FFFFFF"/>
          </a:solidFill>
          <a:latin typeface="Calibri" pitchFamily="34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0">
        <a:lnSpc>
          <a:spcPct val="112000"/>
        </a:lnSpc>
        <a:spcBef>
          <a:spcPts val="0"/>
        </a:spcBef>
        <a:spcAft>
          <a:spcPts val="1412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2500" b="0" i="0" u="none" strike="noStrike" baseline="0">
          <a:ln>
            <a:noFill/>
          </a:ln>
          <a:solidFill>
            <a:srgbClr val="000000"/>
          </a:solidFill>
          <a:latin typeface="Myriad Pro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1440"/>
            <a:ext cx="10693440" cy="75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60840" rIns="90000" bIns="45000" anchor="ctr" anchorCtr="1" compatLnSpc="1">
            <a:noAutofit/>
          </a:bodyPr>
          <a:lstStyle/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</a:t>
            </a:r>
          </a:p>
        </p:txBody>
      </p:sp>
      <p:sp>
        <p:nvSpPr>
          <p:cNvPr id="3" name="Titelplatzhalter 2"/>
          <p:cNvSpPr txBox="1">
            <a:spLocks noGrp="1"/>
          </p:cNvSpPr>
          <p:nvPr>
            <p:ph type="title"/>
          </p:nvPr>
        </p:nvSpPr>
        <p:spPr>
          <a:xfrm>
            <a:off x="863279" y="1547640"/>
            <a:ext cx="9070920" cy="50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1"/>
          </p:nvPr>
        </p:nvSpPr>
        <p:spPr>
          <a:xfrm>
            <a:off x="863639" y="2344680"/>
            <a:ext cx="9183600" cy="438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2"/>
          </p:nvPr>
        </p:nvSpPr>
        <p:spPr>
          <a:xfrm>
            <a:off x="460439" y="10512360"/>
            <a:ext cx="248904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3311640" y="10566360"/>
            <a:ext cx="338760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4"/>
          </p:nvPr>
        </p:nvSpPr>
        <p:spPr>
          <a:xfrm>
            <a:off x="7373519" y="10639440"/>
            <a:ext cx="248940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BC6FD9D-F73E-4720-9466-B55E2C8FF077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12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2500" b="1" i="0" u="none" strike="noStrike" kern="1200" baseline="0">
          <a:ln>
            <a:noFill/>
          </a:ln>
          <a:solidFill>
            <a:srgbClr val="000000"/>
          </a:solidFill>
          <a:latin typeface="Calibri" pitchFamily="34"/>
        </a:defRPr>
      </a:lvl1pPr>
    </p:titleStyle>
    <p:bodyStyle>
      <a:lvl1pPr marL="342720" marR="0" indent="-342720" algn="l" rtl="0" hangingPunct="0">
        <a:lnSpc>
          <a:spcPct val="112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23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69164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platzhalter 2"/>
          <p:cNvSpPr txBox="1">
            <a:spLocks noGrp="1"/>
          </p:cNvSpPr>
          <p:nvPr>
            <p:ph type="title"/>
          </p:nvPr>
        </p:nvSpPr>
        <p:spPr>
          <a:xfrm>
            <a:off x="936720" y="1007999"/>
            <a:ext cx="8997840" cy="2446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1"/>
          </p:nvPr>
        </p:nvSpPr>
        <p:spPr>
          <a:xfrm>
            <a:off x="19798920" y="10799280"/>
            <a:ext cx="1582919" cy="36028079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2"/>
          </p:nvPr>
        </p:nvSpPr>
        <p:spPr>
          <a:xfrm>
            <a:off x="604440" y="10512360"/>
            <a:ext cx="248940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3384720" y="10495080"/>
            <a:ext cx="338760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4"/>
          </p:nvPr>
        </p:nvSpPr>
        <p:spPr>
          <a:xfrm>
            <a:off x="6982920" y="10350360"/>
            <a:ext cx="248940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D2A70F9-6E6F-49CB-A7FE-F15898A2DF62}" type="slidenum">
              <a:t>‹Nr.›</a:t>
            </a:fld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755639" y="5219640"/>
            <a:ext cx="6408720" cy="520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u="none" strike="noStrike" baseline="0">
                <a:ln>
                  <a:noFill/>
                </a:ln>
                <a:solidFill>
                  <a:srgbClr val="404040"/>
                </a:solidFill>
                <a:latin typeface="Calibri" pitchFamily="34"/>
                <a:ea typeface="Arial Unicode MS" pitchFamily="2"/>
                <a:cs typeface="Arial Unicode MS" pitchFamily="2"/>
              </a:rPr>
              <a:t>Kinder- und Jugendring Sachsen e.V.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755639" y="5759280"/>
            <a:ext cx="2663640" cy="771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404040"/>
                </a:solidFill>
                <a:latin typeface="Calibri" pitchFamily="34"/>
                <a:ea typeface="Arial Unicode MS" pitchFamily="2"/>
                <a:cs typeface="Arial Unicode MS" pitchFamily="2"/>
              </a:rPr>
              <a:t>Saydaer Straße 3</a:t>
            </a:r>
          </a:p>
          <a:p>
            <a:pPr marL="0" marR="0" lvl="0" indent="0" algn="l" rtl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404040"/>
                </a:solidFill>
                <a:latin typeface="Calibri" pitchFamily="34"/>
                <a:ea typeface="Arial Unicode MS" pitchFamily="2"/>
                <a:cs typeface="Arial Unicode MS" pitchFamily="2"/>
              </a:rPr>
              <a:t>01257 Dresden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3203280" y="5759280"/>
            <a:ext cx="3168720" cy="771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404040"/>
                </a:solidFill>
                <a:latin typeface="Calibri" pitchFamily="34"/>
                <a:ea typeface="Arial Unicode MS" pitchFamily="2"/>
                <a:cs typeface="Arial Unicode MS" pitchFamily="2"/>
              </a:rPr>
              <a:t>Fon: +49 (351) 316790</a:t>
            </a:r>
          </a:p>
          <a:p>
            <a:pPr marL="0" marR="0" lvl="0" indent="0" algn="l" rtl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404040"/>
                </a:solidFill>
                <a:latin typeface="Calibri" pitchFamily="34"/>
                <a:ea typeface="Arial Unicode MS" pitchFamily="2"/>
                <a:cs typeface="Arial Unicode MS" pitchFamily="2"/>
              </a:rPr>
              <a:t>info@kjrs.de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12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5400" b="1" i="0" u="none" strike="noStrike" kern="1200" baseline="0">
          <a:ln>
            <a:noFill/>
          </a:ln>
          <a:solidFill>
            <a:srgbClr val="FFFFFF"/>
          </a:solidFill>
          <a:latin typeface="Calibri" pitchFamily="34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15861" y="664030"/>
            <a:ext cx="5675952" cy="3331028"/>
          </a:xfrm>
        </p:spPr>
        <p:txBody>
          <a:bodyPr/>
          <a:lstStyle/>
          <a:p>
            <a:r>
              <a:rPr lang="de-DE" sz="3600" dirty="0" smtClean="0"/>
              <a:t>U18 – Bildungsmodul 1 </a:t>
            </a:r>
            <a:br>
              <a:rPr lang="de-DE" sz="3600" dirty="0" smtClean="0"/>
            </a:br>
            <a:r>
              <a:rPr lang="de-DE" sz="3600" i="1" dirty="0" smtClean="0"/>
              <a:t>#dannwaehldoch </a:t>
            </a:r>
            <a:r>
              <a:rPr lang="de-DE" sz="3600" i="1" dirty="0"/>
              <a:t>– </a:t>
            </a:r>
            <a:r>
              <a:rPr lang="de-DE" sz="3600" i="1" dirty="0" smtClean="0"/>
              <a:t>aber warum </a:t>
            </a:r>
            <a:r>
              <a:rPr lang="de-DE" sz="3600" i="1" dirty="0"/>
              <a:t>sollte ich?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885"/>
            <a:ext cx="4147457" cy="4147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8173" y="2068489"/>
            <a:ext cx="70849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7A82"/>
                </a:solidFill>
              </a:rPr>
              <a:t>Was wird durch den Grundsatz der „freien Wahl“ gesichert?</a:t>
            </a:r>
          </a:p>
          <a:p>
            <a:endParaRPr lang="de-DE" sz="3200" dirty="0">
              <a:solidFill>
                <a:srgbClr val="007A82"/>
              </a:solidFill>
            </a:endParaRP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E4046D"/>
                </a:solidFill>
              </a:rPr>
              <a:t>Die Teilnahme ist freiwillig.</a:t>
            </a: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Freiheit ein Foto des ausgefüllten Stimmzettels zu machen.</a:t>
            </a: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</a:t>
            </a:r>
            <a:r>
              <a:rPr lang="de-DE" sz="2600" dirty="0">
                <a:solidFill>
                  <a:srgbClr val="007A82"/>
                </a:solidFill>
              </a:rPr>
              <a:t>Teilnahme wird mit Freigetränken </a:t>
            </a:r>
            <a:r>
              <a:rPr lang="de-DE" sz="2600" dirty="0" smtClean="0">
                <a:solidFill>
                  <a:srgbClr val="007A82"/>
                </a:solidFill>
              </a:rPr>
              <a:t>gelohnt.</a:t>
            </a: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</a:t>
            </a:r>
            <a:r>
              <a:rPr lang="de-DE" sz="2600" dirty="0">
                <a:solidFill>
                  <a:srgbClr val="007A82"/>
                </a:solidFill>
              </a:rPr>
              <a:t>Freiheit beliebig viele Stimmzettel abzugeben. </a:t>
            </a:r>
          </a:p>
          <a:p>
            <a:endParaRPr lang="de-DE" sz="3200" dirty="0">
              <a:solidFill>
                <a:srgbClr val="007A8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6" y="2009443"/>
            <a:ext cx="3540354" cy="35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44181" y="2058424"/>
            <a:ext cx="7809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7A82"/>
                </a:solidFill>
              </a:rPr>
              <a:t>Wie viele Stimmen kann man zur Bundestagswahl abgeben</a:t>
            </a:r>
            <a:r>
              <a:rPr lang="de-DE" sz="2800" dirty="0" smtClean="0">
                <a:solidFill>
                  <a:srgbClr val="007A82"/>
                </a:solidFill>
              </a:rPr>
              <a:t>?</a:t>
            </a:r>
          </a:p>
          <a:p>
            <a:pPr marL="514350" indent="-514350">
              <a:buFont typeface="+mj-lt"/>
              <a:buAutoNum type="alphaLcParenR"/>
            </a:pPr>
            <a:endParaRPr lang="de-DE" sz="2800" dirty="0">
              <a:solidFill>
                <a:srgbClr val="007A8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maximal </a:t>
            </a:r>
            <a:r>
              <a:rPr lang="de-DE" sz="2800" dirty="0">
                <a:solidFill>
                  <a:srgbClr val="007A82"/>
                </a:solidFill>
              </a:rPr>
              <a:t>zwei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nur </a:t>
            </a:r>
            <a:r>
              <a:rPr lang="de-DE" sz="2800" dirty="0">
                <a:solidFill>
                  <a:srgbClr val="007A82"/>
                </a:solidFill>
              </a:rPr>
              <a:t>eine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reiche </a:t>
            </a:r>
            <a:r>
              <a:rPr lang="de-DE" sz="2800" dirty="0">
                <a:solidFill>
                  <a:srgbClr val="007A82"/>
                </a:solidFill>
              </a:rPr>
              <a:t>Menschen bekommen mehr Stimmen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unbegrenzt </a:t>
            </a:r>
            <a:r>
              <a:rPr lang="de-DE" sz="2800" dirty="0">
                <a:solidFill>
                  <a:srgbClr val="007A82"/>
                </a:solidFill>
              </a:rPr>
              <a:t>viele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83" y="1054552"/>
            <a:ext cx="5116285" cy="51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44181" y="2058424"/>
            <a:ext cx="7809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7A82"/>
                </a:solidFill>
              </a:rPr>
              <a:t>Wie viele Stimmen kann man zur Bundestagswahl abgeben</a:t>
            </a:r>
            <a:r>
              <a:rPr lang="de-DE" sz="2800" dirty="0" smtClean="0">
                <a:solidFill>
                  <a:srgbClr val="007A82"/>
                </a:solidFill>
              </a:rPr>
              <a:t>?</a:t>
            </a:r>
          </a:p>
          <a:p>
            <a:pPr marL="514350" indent="-514350">
              <a:buFont typeface="+mj-lt"/>
              <a:buAutoNum type="alphaLcParenR"/>
            </a:pPr>
            <a:endParaRPr lang="de-DE" sz="2800" dirty="0">
              <a:solidFill>
                <a:srgbClr val="007A8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E4036F"/>
                </a:solidFill>
              </a:rPr>
              <a:t>maximal </a:t>
            </a:r>
            <a:r>
              <a:rPr lang="de-DE" sz="2800" dirty="0">
                <a:solidFill>
                  <a:srgbClr val="E4036F"/>
                </a:solidFill>
              </a:rPr>
              <a:t>zwei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nur </a:t>
            </a:r>
            <a:r>
              <a:rPr lang="de-DE" sz="2800" dirty="0">
                <a:solidFill>
                  <a:srgbClr val="007A82"/>
                </a:solidFill>
              </a:rPr>
              <a:t>eine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reiche </a:t>
            </a:r>
            <a:r>
              <a:rPr lang="de-DE" sz="2800" dirty="0">
                <a:solidFill>
                  <a:srgbClr val="007A82"/>
                </a:solidFill>
              </a:rPr>
              <a:t>Menschen bekommen mehr Stimmen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smtClean="0">
                <a:solidFill>
                  <a:srgbClr val="007A82"/>
                </a:solidFill>
              </a:rPr>
              <a:t>unbegrenzt </a:t>
            </a:r>
            <a:r>
              <a:rPr lang="de-DE" sz="2800" dirty="0">
                <a:solidFill>
                  <a:srgbClr val="007A82"/>
                </a:solidFill>
              </a:rPr>
              <a:t>viele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83" y="1054552"/>
            <a:ext cx="5116285" cy="51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8493" y="1969849"/>
            <a:ext cx="7047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7A82"/>
                </a:solidFill>
              </a:rPr>
              <a:t>Wahlen sollen geheim stattfinden. Was heißt das</a:t>
            </a:r>
            <a:r>
              <a:rPr lang="de-DE" sz="2400" dirty="0" smtClean="0">
                <a:solidFill>
                  <a:srgbClr val="007A82"/>
                </a:solidFill>
              </a:rPr>
              <a:t>?</a:t>
            </a:r>
          </a:p>
          <a:p>
            <a:endParaRPr lang="de-DE" sz="2400" dirty="0">
              <a:solidFill>
                <a:srgbClr val="007A8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Niemand </a:t>
            </a:r>
            <a:r>
              <a:rPr lang="de-DE" sz="2400" dirty="0">
                <a:solidFill>
                  <a:srgbClr val="007A82"/>
                </a:solidFill>
              </a:rPr>
              <a:t>darf sehen, dass man ins Wahllokal geht.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Es </a:t>
            </a:r>
            <a:r>
              <a:rPr lang="de-DE" sz="2400" dirty="0">
                <a:solidFill>
                  <a:srgbClr val="007A82"/>
                </a:solidFill>
              </a:rPr>
              <a:t>ist verboten über seine Stimmabgabe zu sprechen.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Wahldatum </a:t>
            </a:r>
            <a:r>
              <a:rPr lang="de-DE" sz="2400" dirty="0">
                <a:solidFill>
                  <a:srgbClr val="007A82"/>
                </a:solidFill>
              </a:rPr>
              <a:t>und Wahllokale werden geheim gehalten.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Niemand </a:t>
            </a:r>
            <a:r>
              <a:rPr lang="de-DE" sz="2400" dirty="0">
                <a:solidFill>
                  <a:srgbClr val="007A82"/>
                </a:solidFill>
              </a:rPr>
              <a:t>darf nachvollziehen oder direkt erkennen können wie jemand gestimmt hat.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13" y="1595387"/>
            <a:ext cx="4228646" cy="42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8493" y="1969849"/>
            <a:ext cx="7047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7A82"/>
                </a:solidFill>
              </a:rPr>
              <a:t>Wahlen sollen geheim stattfinden. Was heißt das</a:t>
            </a:r>
            <a:r>
              <a:rPr lang="de-DE" sz="2400" dirty="0" smtClean="0">
                <a:solidFill>
                  <a:srgbClr val="007A82"/>
                </a:solidFill>
              </a:rPr>
              <a:t>?</a:t>
            </a:r>
          </a:p>
          <a:p>
            <a:endParaRPr lang="de-DE" sz="2400" dirty="0">
              <a:solidFill>
                <a:srgbClr val="007A8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Niemand </a:t>
            </a:r>
            <a:r>
              <a:rPr lang="de-DE" sz="2400" dirty="0">
                <a:solidFill>
                  <a:srgbClr val="007A82"/>
                </a:solidFill>
              </a:rPr>
              <a:t>darf sehen, dass man ins Wahllokal geht.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Es </a:t>
            </a:r>
            <a:r>
              <a:rPr lang="de-DE" sz="2400" dirty="0">
                <a:solidFill>
                  <a:srgbClr val="007A82"/>
                </a:solidFill>
              </a:rPr>
              <a:t>ist verboten über seine Stimmabgabe zu sprechen.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007A82"/>
                </a:solidFill>
              </a:rPr>
              <a:t>Wahldatum </a:t>
            </a:r>
            <a:r>
              <a:rPr lang="de-DE" sz="2400" dirty="0">
                <a:solidFill>
                  <a:srgbClr val="007A82"/>
                </a:solidFill>
              </a:rPr>
              <a:t>und Wahllokale werden geheim gehalten.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>
                <a:solidFill>
                  <a:srgbClr val="E4036F"/>
                </a:solidFill>
              </a:rPr>
              <a:t>Niemand </a:t>
            </a:r>
            <a:r>
              <a:rPr lang="de-DE" sz="2400" dirty="0">
                <a:solidFill>
                  <a:srgbClr val="E4036F"/>
                </a:solidFill>
              </a:rPr>
              <a:t>darf nachvollziehen oder direkt erkennen können wie jemand gestimmt hat.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13" y="1595387"/>
            <a:ext cx="4228646" cy="42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32921" y="2140956"/>
            <a:ext cx="7069364" cy="29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rgbClr val="007A82"/>
                </a:solidFill>
              </a:rPr>
              <a:t>Wie heißen die fünf Wahlgrundsätze</a:t>
            </a:r>
            <a:r>
              <a:rPr lang="de-DE" sz="2400" dirty="0" smtClean="0">
                <a:solidFill>
                  <a:srgbClr val="007A82"/>
                </a:solidFill>
              </a:rPr>
              <a:t>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400" dirty="0">
              <a:solidFill>
                <a:srgbClr val="007A82"/>
              </a:solidFill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a</a:t>
            </a:r>
            <a:r>
              <a:rPr lang="de-DE" sz="2400" dirty="0" smtClean="0">
                <a:solidFill>
                  <a:srgbClr val="007A82"/>
                </a:solidFill>
              </a:rPr>
              <a:t>llein</a:t>
            </a:r>
            <a:r>
              <a:rPr lang="de-DE" sz="2400" dirty="0">
                <a:solidFill>
                  <a:srgbClr val="007A82"/>
                </a:solidFill>
              </a:rPr>
              <a:t>, fair, unmittelbar, verpflichtend und geheim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a</a:t>
            </a:r>
            <a:r>
              <a:rPr lang="de-DE" sz="2400" dirty="0" smtClean="0">
                <a:solidFill>
                  <a:srgbClr val="007A82"/>
                </a:solidFill>
              </a:rPr>
              <a:t>lljährlich</a:t>
            </a:r>
            <a:r>
              <a:rPr lang="de-DE" sz="2400" dirty="0">
                <a:solidFill>
                  <a:srgbClr val="007A82"/>
                </a:solidFill>
              </a:rPr>
              <a:t>, unabhängig, frei, gemeinnützig, gesetzt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a</a:t>
            </a:r>
            <a:r>
              <a:rPr lang="de-DE" sz="2400" dirty="0" smtClean="0">
                <a:solidFill>
                  <a:srgbClr val="007A82"/>
                </a:solidFill>
              </a:rPr>
              <a:t>llgemein</a:t>
            </a:r>
            <a:r>
              <a:rPr lang="de-DE" sz="2400" dirty="0">
                <a:solidFill>
                  <a:srgbClr val="007A82"/>
                </a:solidFill>
              </a:rPr>
              <a:t>, unmittelbar, frei, gleich, geheim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k</a:t>
            </a:r>
            <a:r>
              <a:rPr lang="de-DE" sz="2400" dirty="0" smtClean="0">
                <a:solidFill>
                  <a:srgbClr val="007A82"/>
                </a:solidFill>
              </a:rPr>
              <a:t>onfessionslos</a:t>
            </a:r>
            <a:r>
              <a:rPr lang="de-DE" sz="2400" dirty="0">
                <a:solidFill>
                  <a:srgbClr val="007A82"/>
                </a:solidFill>
              </a:rPr>
              <a:t>, offen, transparent, nachvollziehbar, unsinnig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1" y="1722696"/>
            <a:ext cx="3956504" cy="39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32921" y="2140956"/>
            <a:ext cx="7069364" cy="29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rgbClr val="007A82"/>
                </a:solidFill>
              </a:rPr>
              <a:t>Wie heißen die fünf Wahlgrundsätze</a:t>
            </a:r>
            <a:r>
              <a:rPr lang="de-DE" sz="2400" dirty="0" smtClean="0">
                <a:solidFill>
                  <a:srgbClr val="007A82"/>
                </a:solidFill>
              </a:rPr>
              <a:t>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400" dirty="0">
              <a:solidFill>
                <a:srgbClr val="007A82"/>
              </a:solidFill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a</a:t>
            </a:r>
            <a:r>
              <a:rPr lang="de-DE" sz="2400" dirty="0" smtClean="0">
                <a:solidFill>
                  <a:srgbClr val="007A82"/>
                </a:solidFill>
              </a:rPr>
              <a:t>llein</a:t>
            </a:r>
            <a:r>
              <a:rPr lang="de-DE" sz="2400" dirty="0">
                <a:solidFill>
                  <a:srgbClr val="007A82"/>
                </a:solidFill>
              </a:rPr>
              <a:t>, fair, unmittelbar, verpflichtend und geheim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a</a:t>
            </a:r>
            <a:r>
              <a:rPr lang="de-DE" sz="2400" dirty="0" smtClean="0">
                <a:solidFill>
                  <a:srgbClr val="007A82"/>
                </a:solidFill>
              </a:rPr>
              <a:t>lljährlich</a:t>
            </a:r>
            <a:r>
              <a:rPr lang="de-DE" sz="2400" dirty="0">
                <a:solidFill>
                  <a:srgbClr val="007A82"/>
                </a:solidFill>
              </a:rPr>
              <a:t>, unabhängig, frei, gemeinnützig, gesetzt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E4036F"/>
                </a:solidFill>
              </a:rPr>
              <a:t>a</a:t>
            </a:r>
            <a:r>
              <a:rPr lang="de-DE" sz="2400" dirty="0" smtClean="0">
                <a:solidFill>
                  <a:srgbClr val="E4036F"/>
                </a:solidFill>
              </a:rPr>
              <a:t>llgemein</a:t>
            </a:r>
            <a:r>
              <a:rPr lang="de-DE" sz="2400" dirty="0">
                <a:solidFill>
                  <a:srgbClr val="E4036F"/>
                </a:solidFill>
              </a:rPr>
              <a:t>, unmittelbar, frei, gleich, geheim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2400" dirty="0">
                <a:solidFill>
                  <a:srgbClr val="007A82"/>
                </a:solidFill>
              </a:rPr>
              <a:t>k</a:t>
            </a:r>
            <a:r>
              <a:rPr lang="de-DE" sz="2400" dirty="0" smtClean="0">
                <a:solidFill>
                  <a:srgbClr val="007A82"/>
                </a:solidFill>
              </a:rPr>
              <a:t>onfessionslos</a:t>
            </a:r>
            <a:r>
              <a:rPr lang="de-DE" sz="2400" dirty="0">
                <a:solidFill>
                  <a:srgbClr val="007A82"/>
                </a:solidFill>
              </a:rPr>
              <a:t>, offen, transparent, nachvollziehbar, unsinnig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1" y="1722696"/>
            <a:ext cx="3956504" cy="39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nförmige Legende 5"/>
          <p:cNvSpPr/>
          <p:nvPr/>
        </p:nvSpPr>
        <p:spPr>
          <a:xfrm>
            <a:off x="582510" y="1101105"/>
            <a:ext cx="9465004" cy="2251695"/>
          </a:xfrm>
          <a:prstGeom prst="cloudCallout">
            <a:avLst>
              <a:gd name="adj1" fmla="val 4632"/>
              <a:gd name="adj2" fmla="val 639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Aber …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28719" y="1780782"/>
            <a:ext cx="863690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 smtClean="0">
                <a:solidFill>
                  <a:srgbClr val="007A82"/>
                </a:solidFill>
              </a:rPr>
              <a:t>… warum denn nun eigentlich wählen gehen?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30" y="3548463"/>
            <a:ext cx="3180284" cy="31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Was denkst du darüber ?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Thesen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7514" y="2086242"/>
            <a:ext cx="9975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A82"/>
                </a:solidFill>
              </a:rPr>
              <a:t>„</a:t>
            </a:r>
            <a:r>
              <a:rPr lang="de-DE" sz="2400" dirty="0" smtClean="0">
                <a:solidFill>
                  <a:srgbClr val="007A82"/>
                </a:solidFill>
              </a:rPr>
              <a:t>Vor der Stimmabgabe </a:t>
            </a:r>
            <a:r>
              <a:rPr lang="de-DE" sz="2400" dirty="0">
                <a:solidFill>
                  <a:srgbClr val="007A82"/>
                </a:solidFill>
              </a:rPr>
              <a:t>sollte man in einem Test nachweisen, dass man über das Wahlverfahren und die Parteien Bescheid weiß.“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A8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A82"/>
                </a:solidFill>
              </a:rPr>
              <a:t>„Wer nicht wählt, unterstützt nicht die, die sich politisch engagieren wollen, sondern die Feinde der Demokratie.“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A8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A82"/>
                </a:solidFill>
              </a:rPr>
              <a:t>„Wir sollten froh und stolz sein, dass wir wählen dürfen. In vielen Ländern der Erde kämpfen die Menschen für freie Wahlen</a:t>
            </a:r>
            <a:r>
              <a:rPr lang="de-DE" sz="2400" dirty="0" smtClean="0">
                <a:solidFill>
                  <a:srgbClr val="007A82"/>
                </a:solidFill>
              </a:rPr>
              <a:t>.“</a:t>
            </a:r>
            <a:endParaRPr lang="de-DE" sz="2400" dirty="0">
              <a:solidFill>
                <a:srgbClr val="007A8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93" y="5133230"/>
            <a:ext cx="196823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Was denkst du darüber ?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Thesen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32931" y="1920037"/>
            <a:ext cx="9975215" cy="36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A82"/>
                </a:solidFill>
              </a:rPr>
              <a:t>„Mit meiner Stimme kann ich die Zukunft des Landes mitgestalten, dafür ist das Wahlrecht da</a:t>
            </a:r>
            <a:r>
              <a:rPr lang="de-DE" sz="2400" dirty="0" smtClean="0">
                <a:solidFill>
                  <a:srgbClr val="007A82"/>
                </a:solidFill>
              </a:rPr>
              <a:t>.“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A82"/>
              </a:solidFill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7A82"/>
                </a:solidFill>
              </a:rPr>
              <a:t>„Eine </a:t>
            </a:r>
            <a:r>
              <a:rPr lang="de-DE" sz="2400" dirty="0">
                <a:solidFill>
                  <a:srgbClr val="007A82"/>
                </a:solidFill>
              </a:rPr>
              <a:t>niedrige Wahlbeteiligung ist eine Schande für unsere Demokratie</a:t>
            </a:r>
            <a:r>
              <a:rPr lang="de-DE" sz="2400" dirty="0" smtClean="0">
                <a:solidFill>
                  <a:srgbClr val="007A82"/>
                </a:solidFill>
              </a:rPr>
              <a:t>.“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A82"/>
              </a:solidFill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A82"/>
                </a:solidFill>
              </a:rPr>
              <a:t>„Wenn keine eindeutigen Mehrheiten zustande kommen, müssen Parteien von ihren Wahlversprechen abweichen, das kann man Wahlbetrug nennen.“</a:t>
            </a:r>
          </a:p>
        </p:txBody>
      </p:sp>
    </p:spTree>
    <p:extLst>
      <p:ext uri="{BB962C8B-B14F-4D97-AF65-F5344CB8AC3E}">
        <p14:creationId xmlns:p14="http://schemas.microsoft.com/office/powerpoint/2010/main" val="21455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Was heute passiert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Übersicht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64772" y="1899347"/>
            <a:ext cx="6588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E4036F"/>
                </a:solidFill>
              </a:rPr>
              <a:t>Vorstellungsrunde</a:t>
            </a:r>
          </a:p>
          <a:p>
            <a:endParaRPr lang="de-DE" sz="2800" dirty="0" smtClean="0">
              <a:solidFill>
                <a:srgbClr val="007A82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7A82"/>
                </a:solidFill>
              </a:rPr>
              <a:t>Arten demokratischer Entscheidungen</a:t>
            </a:r>
          </a:p>
          <a:p>
            <a:endParaRPr lang="de-DE" sz="2800" dirty="0" smtClean="0">
              <a:solidFill>
                <a:srgbClr val="007A82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7A82"/>
                </a:solidFill>
              </a:rPr>
              <a:t>Prinzipien demokratischer Wahlen</a:t>
            </a:r>
          </a:p>
          <a:p>
            <a:endParaRPr lang="de-DE" sz="2800" dirty="0" smtClean="0">
              <a:solidFill>
                <a:srgbClr val="007A82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7A82"/>
                </a:solidFill>
              </a:rPr>
              <a:t>Funktionen von Wahlen und Thesendiskussion</a:t>
            </a:r>
            <a:endParaRPr lang="de-DE" sz="2800" dirty="0">
              <a:solidFill>
                <a:srgbClr val="007A8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155">
            <a:off x="509843" y="2247145"/>
            <a:ext cx="3335103" cy="33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Was denkst du darüber ?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Thesen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46109" y="2529503"/>
            <a:ext cx="98011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A82"/>
                </a:solidFill>
              </a:rPr>
              <a:t>„Wählen ist sinnlos, die Parteien halten sich sowieso nicht an ihre Versprechen und machen ihr Ding.“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7A8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A82"/>
                </a:solidFill>
              </a:rPr>
              <a:t>„Kinder und Jugendliche sollten auch ganz regulär wählen dürfen.“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33" y="4465479"/>
            <a:ext cx="2921917" cy="29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Danke …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0265" y="2062667"/>
            <a:ext cx="1016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7A82"/>
                </a:solidFill>
              </a:rPr>
              <a:t>… für deine Aufmerksamkeit und viel Spaß bei der </a:t>
            </a:r>
            <a:r>
              <a:rPr lang="de-DE" sz="2800" dirty="0">
                <a:solidFill>
                  <a:srgbClr val="E4036F"/>
                </a:solidFill>
              </a:rPr>
              <a:t>U18-Wahl</a:t>
            </a:r>
            <a:r>
              <a:rPr lang="de-DE" sz="2800" dirty="0">
                <a:solidFill>
                  <a:srgbClr val="007A82"/>
                </a:solidFill>
              </a:rPr>
              <a:t>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967">
            <a:off x="2318425" y="2968014"/>
            <a:ext cx="3654112" cy="36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Wer seid ihr?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Vorstellungsrunde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6230" y="1832380"/>
            <a:ext cx="2645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7A82"/>
                </a:solidFill>
              </a:rPr>
              <a:t>Wie heißt du?</a:t>
            </a:r>
            <a:endParaRPr lang="de-DE" sz="3200" dirty="0">
              <a:solidFill>
                <a:srgbClr val="007A8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54990" y="2968598"/>
            <a:ext cx="340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7A82"/>
                </a:solidFill>
              </a:rPr>
              <a:t>Wie alt bist du?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63034" y="3964624"/>
            <a:ext cx="3699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E4036F"/>
                </a:solidFill>
              </a:rPr>
              <a:t>Wo hattest du heute schon mal die Wahl?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54669" y="1745355"/>
            <a:ext cx="3559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7A82"/>
                </a:solidFill>
              </a:rPr>
              <a:t>Was ist deine Lieblingsfarbe?</a:t>
            </a:r>
            <a:endParaRPr lang="de-DE" sz="3200" dirty="0">
              <a:solidFill>
                <a:srgbClr val="007A8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93" y="3458976"/>
            <a:ext cx="3271384" cy="27231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9" y="353377"/>
            <a:ext cx="3616325" cy="36163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25" y="3659103"/>
            <a:ext cx="3520626" cy="35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Eine kleine Geschichte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Tischtennis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80857" y="1390676"/>
            <a:ext cx="5661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A82"/>
                </a:solidFill>
              </a:rPr>
              <a:t>Der Jugendclub U18 in einer sächsischen Kleinstadt hat durch Spenden und Veranstaltungen einiges an Geld eingenommen, sodass nach der Bezahlung aller offenen Rechnungen noch </a:t>
            </a:r>
            <a:r>
              <a:rPr lang="de-DE" sz="1600" dirty="0">
                <a:solidFill>
                  <a:srgbClr val="E4036F"/>
                </a:solidFill>
              </a:rPr>
              <a:t>500€ </a:t>
            </a:r>
            <a:r>
              <a:rPr lang="de-DE" sz="1600" dirty="0">
                <a:solidFill>
                  <a:srgbClr val="007A82"/>
                </a:solidFill>
              </a:rPr>
              <a:t>in der Kasse sind. Während </a:t>
            </a:r>
            <a:r>
              <a:rPr lang="de-DE" sz="1600" dirty="0">
                <a:solidFill>
                  <a:srgbClr val="E4036F"/>
                </a:solidFill>
              </a:rPr>
              <a:t>150€</a:t>
            </a:r>
            <a:r>
              <a:rPr lang="de-DE" sz="1600" dirty="0">
                <a:solidFill>
                  <a:srgbClr val="007A82"/>
                </a:solidFill>
              </a:rPr>
              <a:t> der </a:t>
            </a:r>
            <a:r>
              <a:rPr lang="de-DE" sz="1600" dirty="0" smtClean="0">
                <a:solidFill>
                  <a:srgbClr val="007A82"/>
                </a:solidFill>
              </a:rPr>
              <a:t>Spenden </a:t>
            </a:r>
            <a:r>
              <a:rPr lang="de-DE" sz="1600" dirty="0">
                <a:solidFill>
                  <a:srgbClr val="007A82"/>
                </a:solidFill>
              </a:rPr>
              <a:t>für den Kauf einer </a:t>
            </a:r>
            <a:r>
              <a:rPr lang="de-DE" sz="1600" dirty="0">
                <a:solidFill>
                  <a:srgbClr val="E4036F"/>
                </a:solidFill>
              </a:rPr>
              <a:t>neuen Tischtennisplatte </a:t>
            </a:r>
            <a:r>
              <a:rPr lang="de-DE" sz="1600" dirty="0">
                <a:solidFill>
                  <a:srgbClr val="007A82"/>
                </a:solidFill>
              </a:rPr>
              <a:t>gesammelt wurden, sind die </a:t>
            </a:r>
            <a:r>
              <a:rPr lang="de-DE" sz="1600" dirty="0">
                <a:solidFill>
                  <a:srgbClr val="E4036F"/>
                </a:solidFill>
              </a:rPr>
              <a:t>restlichen 350€ </a:t>
            </a:r>
            <a:r>
              <a:rPr lang="de-DE" sz="1600" dirty="0">
                <a:solidFill>
                  <a:srgbClr val="007A82"/>
                </a:solidFill>
              </a:rPr>
              <a:t>noch </a:t>
            </a:r>
            <a:r>
              <a:rPr lang="de-DE" sz="1600" dirty="0">
                <a:solidFill>
                  <a:srgbClr val="E4036F"/>
                </a:solidFill>
              </a:rPr>
              <a:t>nicht an einen bestimmten Zweck gebunden</a:t>
            </a:r>
            <a:r>
              <a:rPr lang="de-DE" sz="1600" dirty="0">
                <a:solidFill>
                  <a:srgbClr val="007A82"/>
                </a:solidFill>
              </a:rPr>
              <a:t>. </a:t>
            </a:r>
            <a:endParaRPr lang="de-DE" sz="1600" dirty="0" smtClean="0">
              <a:solidFill>
                <a:srgbClr val="007A82"/>
              </a:solidFill>
            </a:endParaRPr>
          </a:p>
          <a:p>
            <a:endParaRPr lang="de-DE" sz="1600" dirty="0">
              <a:solidFill>
                <a:srgbClr val="007A82"/>
              </a:solidFill>
            </a:endParaRPr>
          </a:p>
          <a:p>
            <a:r>
              <a:rPr lang="de-DE" sz="1600" dirty="0" smtClean="0">
                <a:solidFill>
                  <a:srgbClr val="007A82"/>
                </a:solidFill>
              </a:rPr>
              <a:t>Einige </a:t>
            </a:r>
            <a:r>
              <a:rPr lang="de-DE" sz="1600" dirty="0">
                <a:solidFill>
                  <a:srgbClr val="007A82"/>
                </a:solidFill>
              </a:rPr>
              <a:t>der Jugendlichen schlagen daher vor eine </a:t>
            </a:r>
            <a:r>
              <a:rPr lang="de-DE" sz="1600" dirty="0">
                <a:solidFill>
                  <a:srgbClr val="E4036F"/>
                </a:solidFill>
              </a:rPr>
              <a:t>günstige Platte </a:t>
            </a:r>
            <a:r>
              <a:rPr lang="de-DE" sz="1600" dirty="0">
                <a:solidFill>
                  <a:srgbClr val="007A82"/>
                </a:solidFill>
              </a:rPr>
              <a:t>für </a:t>
            </a:r>
            <a:r>
              <a:rPr lang="de-DE" sz="1600" dirty="0">
                <a:solidFill>
                  <a:srgbClr val="E4036F"/>
                </a:solidFill>
              </a:rPr>
              <a:t>200€</a:t>
            </a:r>
            <a:r>
              <a:rPr lang="de-DE" sz="1600" dirty="0">
                <a:solidFill>
                  <a:srgbClr val="007A82"/>
                </a:solidFill>
              </a:rPr>
              <a:t> zu kaufen, </a:t>
            </a:r>
            <a:r>
              <a:rPr lang="de-DE" sz="1600" dirty="0">
                <a:solidFill>
                  <a:srgbClr val="E4036F"/>
                </a:solidFill>
              </a:rPr>
              <a:t>100€ für Schläger</a:t>
            </a:r>
            <a:r>
              <a:rPr lang="de-DE" sz="1600" dirty="0">
                <a:solidFill>
                  <a:srgbClr val="007A82"/>
                </a:solidFill>
              </a:rPr>
              <a:t> auszugeben und die </a:t>
            </a:r>
            <a:r>
              <a:rPr lang="de-DE" sz="1600" dirty="0">
                <a:solidFill>
                  <a:srgbClr val="E4036F"/>
                </a:solidFill>
              </a:rPr>
              <a:t>übrigen 200€ </a:t>
            </a:r>
            <a:r>
              <a:rPr lang="de-DE" sz="1600" dirty="0">
                <a:solidFill>
                  <a:srgbClr val="007A82"/>
                </a:solidFill>
              </a:rPr>
              <a:t>für eine </a:t>
            </a:r>
            <a:r>
              <a:rPr lang="de-DE" sz="1600" dirty="0">
                <a:solidFill>
                  <a:srgbClr val="E4036F"/>
                </a:solidFill>
              </a:rPr>
              <a:t>Einweihungsfeier</a:t>
            </a:r>
            <a:r>
              <a:rPr lang="de-DE" sz="1600" dirty="0">
                <a:solidFill>
                  <a:srgbClr val="007A82"/>
                </a:solidFill>
              </a:rPr>
              <a:t> auszugeben. </a:t>
            </a:r>
            <a:endParaRPr lang="de-DE" sz="1600" dirty="0" smtClean="0">
              <a:solidFill>
                <a:srgbClr val="007A82"/>
              </a:solidFill>
            </a:endParaRPr>
          </a:p>
          <a:p>
            <a:endParaRPr lang="de-DE" sz="1600" dirty="0">
              <a:solidFill>
                <a:srgbClr val="007A82"/>
              </a:solidFill>
            </a:endParaRPr>
          </a:p>
          <a:p>
            <a:r>
              <a:rPr lang="de-DE" sz="1600" dirty="0" smtClean="0">
                <a:solidFill>
                  <a:srgbClr val="007A82"/>
                </a:solidFill>
              </a:rPr>
              <a:t>Andere </a:t>
            </a:r>
            <a:r>
              <a:rPr lang="de-DE" sz="1600" dirty="0">
                <a:solidFill>
                  <a:srgbClr val="007A82"/>
                </a:solidFill>
              </a:rPr>
              <a:t>wollen lieber einer </a:t>
            </a:r>
            <a:r>
              <a:rPr lang="de-DE" sz="1600" dirty="0">
                <a:solidFill>
                  <a:srgbClr val="E4036F"/>
                </a:solidFill>
              </a:rPr>
              <a:t>teurere Platte und Schläger </a:t>
            </a:r>
            <a:r>
              <a:rPr lang="de-DE" sz="1600" dirty="0">
                <a:solidFill>
                  <a:srgbClr val="007A82"/>
                </a:solidFill>
              </a:rPr>
              <a:t>kaufen und so </a:t>
            </a:r>
            <a:r>
              <a:rPr lang="de-DE" sz="1600" dirty="0">
                <a:solidFill>
                  <a:srgbClr val="E4036F"/>
                </a:solidFill>
              </a:rPr>
              <a:t>die gesamte Summe für das Projekt „Tischtennisplatte“ einsetzen</a:t>
            </a:r>
            <a:r>
              <a:rPr lang="de-DE" sz="1600" dirty="0">
                <a:solidFill>
                  <a:srgbClr val="007A82"/>
                </a:solidFill>
              </a:rPr>
              <a:t>. </a:t>
            </a:r>
            <a:endParaRPr lang="de-DE" sz="1600" dirty="0" smtClean="0">
              <a:solidFill>
                <a:srgbClr val="007A82"/>
              </a:solidFill>
            </a:endParaRPr>
          </a:p>
          <a:p>
            <a:endParaRPr lang="de-DE" sz="1600" dirty="0">
              <a:solidFill>
                <a:srgbClr val="007A82"/>
              </a:solidFill>
            </a:endParaRPr>
          </a:p>
          <a:p>
            <a:r>
              <a:rPr lang="de-DE" sz="1600" dirty="0" smtClean="0">
                <a:solidFill>
                  <a:srgbClr val="007A82"/>
                </a:solidFill>
              </a:rPr>
              <a:t>In </a:t>
            </a:r>
            <a:r>
              <a:rPr lang="de-DE" sz="1600" dirty="0">
                <a:solidFill>
                  <a:srgbClr val="007A82"/>
                </a:solidFill>
              </a:rPr>
              <a:t>der Diskussion bilden sich schnell zwei Lager heraus, die unbedingt ihre Idee durchsetzen wollen. </a:t>
            </a:r>
            <a:r>
              <a:rPr lang="de-DE" sz="1600" dirty="0">
                <a:solidFill>
                  <a:srgbClr val="E4036F"/>
                </a:solidFill>
              </a:rPr>
              <a:t>Wie kann die Entscheidung getroffen werden?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5890" r="6072" b="19510"/>
          <a:stretch/>
        </p:blipFill>
        <p:spPr>
          <a:xfrm>
            <a:off x="228600" y="2008410"/>
            <a:ext cx="4277974" cy="32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6205" y="1999942"/>
            <a:ext cx="8783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A82"/>
                </a:solidFill>
              </a:rPr>
              <a:t>Was ist eine Wahlvoraussetzung</a:t>
            </a:r>
            <a:r>
              <a:rPr lang="de-DE" sz="3200" dirty="0" smtClean="0">
                <a:solidFill>
                  <a:srgbClr val="007A82"/>
                </a:solidFill>
              </a:rPr>
              <a:t>?</a:t>
            </a:r>
          </a:p>
          <a:p>
            <a:endParaRPr lang="de-DE" sz="3200" dirty="0">
              <a:solidFill>
                <a:srgbClr val="007A8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sz="3200" dirty="0">
                <a:solidFill>
                  <a:srgbClr val="007A82"/>
                </a:solidFill>
              </a:rPr>
              <a:t>r</a:t>
            </a:r>
            <a:r>
              <a:rPr lang="de-DE" sz="3200" dirty="0" smtClean="0">
                <a:solidFill>
                  <a:srgbClr val="007A82"/>
                </a:solidFill>
              </a:rPr>
              <a:t>eligiöse </a:t>
            </a:r>
            <a:r>
              <a:rPr lang="de-DE" sz="3200" dirty="0">
                <a:solidFill>
                  <a:srgbClr val="007A82"/>
                </a:solidFill>
              </a:rPr>
              <a:t>Überzeugung und Geschlecht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3200" dirty="0" smtClean="0">
                <a:solidFill>
                  <a:srgbClr val="007A82"/>
                </a:solidFill>
              </a:rPr>
              <a:t>Alter </a:t>
            </a:r>
            <a:r>
              <a:rPr lang="de-DE" sz="3200" dirty="0">
                <a:solidFill>
                  <a:srgbClr val="007A82"/>
                </a:solidFill>
              </a:rPr>
              <a:t>und Wohnort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3200" dirty="0" smtClean="0">
                <a:solidFill>
                  <a:srgbClr val="007A82"/>
                </a:solidFill>
              </a:rPr>
              <a:t>Bildung </a:t>
            </a:r>
            <a:r>
              <a:rPr lang="de-DE" sz="3200" dirty="0">
                <a:solidFill>
                  <a:srgbClr val="007A82"/>
                </a:solidFill>
              </a:rPr>
              <a:t>und Sprache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3200" dirty="0" smtClean="0">
                <a:solidFill>
                  <a:srgbClr val="007A82"/>
                </a:solidFill>
              </a:rPr>
              <a:t>Beruf </a:t>
            </a:r>
            <a:r>
              <a:rPr lang="de-DE" sz="3200" dirty="0">
                <a:solidFill>
                  <a:srgbClr val="007A82"/>
                </a:solidFill>
              </a:rPr>
              <a:t>und politische Überzeugung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98" y="1418658"/>
            <a:ext cx="4366645" cy="43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6205" y="1999942"/>
            <a:ext cx="8783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A82"/>
                </a:solidFill>
              </a:rPr>
              <a:t>Was ist eine Wahlvoraussetzung</a:t>
            </a:r>
            <a:r>
              <a:rPr lang="de-DE" sz="3200" dirty="0" smtClean="0">
                <a:solidFill>
                  <a:srgbClr val="007A82"/>
                </a:solidFill>
              </a:rPr>
              <a:t>?</a:t>
            </a:r>
          </a:p>
          <a:p>
            <a:endParaRPr lang="de-DE" sz="3200" dirty="0">
              <a:solidFill>
                <a:srgbClr val="007A8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de-DE" sz="3200" dirty="0">
                <a:solidFill>
                  <a:srgbClr val="007A82"/>
                </a:solidFill>
              </a:rPr>
              <a:t>r</a:t>
            </a:r>
            <a:r>
              <a:rPr lang="de-DE" sz="3200" dirty="0" smtClean="0">
                <a:solidFill>
                  <a:srgbClr val="007A82"/>
                </a:solidFill>
              </a:rPr>
              <a:t>eligiöse </a:t>
            </a:r>
            <a:r>
              <a:rPr lang="de-DE" sz="3200" dirty="0">
                <a:solidFill>
                  <a:srgbClr val="007A82"/>
                </a:solidFill>
              </a:rPr>
              <a:t>Überzeugung und Geschlecht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3200" dirty="0" smtClean="0">
                <a:solidFill>
                  <a:srgbClr val="E4036F"/>
                </a:solidFill>
              </a:rPr>
              <a:t>Alter </a:t>
            </a:r>
            <a:r>
              <a:rPr lang="de-DE" sz="3200" dirty="0">
                <a:solidFill>
                  <a:srgbClr val="E4036F"/>
                </a:solidFill>
              </a:rPr>
              <a:t>und Wohnort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3200" dirty="0" smtClean="0">
                <a:solidFill>
                  <a:srgbClr val="007A82"/>
                </a:solidFill>
              </a:rPr>
              <a:t>Bildung </a:t>
            </a:r>
            <a:r>
              <a:rPr lang="de-DE" sz="3200" dirty="0">
                <a:solidFill>
                  <a:srgbClr val="007A82"/>
                </a:solidFill>
              </a:rPr>
              <a:t>und Sprache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3200" dirty="0" smtClean="0">
                <a:solidFill>
                  <a:srgbClr val="007A82"/>
                </a:solidFill>
              </a:rPr>
              <a:t>Beruf </a:t>
            </a:r>
            <a:r>
              <a:rPr lang="de-DE" sz="3200" dirty="0">
                <a:solidFill>
                  <a:srgbClr val="007A82"/>
                </a:solidFill>
              </a:rPr>
              <a:t>und politische Überzeugung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98" y="1418658"/>
            <a:ext cx="4366645" cy="43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8173" y="2068489"/>
            <a:ext cx="7084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A82"/>
                </a:solidFill>
              </a:rPr>
              <a:t>Wie wird der Bundestag gewählt</a:t>
            </a:r>
            <a:r>
              <a:rPr lang="de-DE" sz="3200" dirty="0" smtClean="0">
                <a:solidFill>
                  <a:srgbClr val="007A82"/>
                </a:solidFill>
              </a:rPr>
              <a:t>?</a:t>
            </a:r>
          </a:p>
          <a:p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a)	über </a:t>
            </a:r>
            <a:r>
              <a:rPr lang="de-DE" sz="3200" dirty="0" smtClean="0">
                <a:solidFill>
                  <a:srgbClr val="007A82"/>
                </a:solidFill>
              </a:rPr>
              <a:t>Wahlmänner</a:t>
            </a:r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b)	durch </a:t>
            </a:r>
            <a:r>
              <a:rPr lang="de-DE" sz="3200" dirty="0" smtClean="0">
                <a:solidFill>
                  <a:srgbClr val="007A82"/>
                </a:solidFill>
              </a:rPr>
              <a:t>Delegierte</a:t>
            </a:r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c)	mit </a:t>
            </a:r>
            <a:r>
              <a:rPr lang="de-DE" sz="3200" dirty="0" smtClean="0">
                <a:solidFill>
                  <a:srgbClr val="007A82"/>
                </a:solidFill>
              </a:rPr>
              <a:t>Losen</a:t>
            </a:r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d)	unmittelbar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69" y="1171436"/>
            <a:ext cx="5738244" cy="57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8173" y="2068489"/>
            <a:ext cx="7084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A82"/>
                </a:solidFill>
              </a:rPr>
              <a:t>Wie wird der Bundestag gewählt</a:t>
            </a:r>
            <a:r>
              <a:rPr lang="de-DE" sz="3200" dirty="0" smtClean="0">
                <a:solidFill>
                  <a:srgbClr val="007A82"/>
                </a:solidFill>
              </a:rPr>
              <a:t>?</a:t>
            </a:r>
          </a:p>
          <a:p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a)	über </a:t>
            </a:r>
            <a:r>
              <a:rPr lang="de-DE" sz="3200" dirty="0" smtClean="0">
                <a:solidFill>
                  <a:srgbClr val="007A82"/>
                </a:solidFill>
              </a:rPr>
              <a:t>Wahlmänner</a:t>
            </a:r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b)	durch </a:t>
            </a:r>
            <a:r>
              <a:rPr lang="de-DE" sz="3200" dirty="0" smtClean="0">
                <a:solidFill>
                  <a:srgbClr val="007A82"/>
                </a:solidFill>
              </a:rPr>
              <a:t>Delegierte</a:t>
            </a:r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007A82"/>
                </a:solidFill>
              </a:rPr>
              <a:t>c)	mit </a:t>
            </a:r>
            <a:r>
              <a:rPr lang="de-DE" sz="3200" dirty="0" smtClean="0">
                <a:solidFill>
                  <a:srgbClr val="007A82"/>
                </a:solidFill>
              </a:rPr>
              <a:t>Losen</a:t>
            </a:r>
            <a:endParaRPr lang="de-DE" sz="3200" dirty="0">
              <a:solidFill>
                <a:srgbClr val="007A82"/>
              </a:solidFill>
            </a:endParaRPr>
          </a:p>
          <a:p>
            <a:r>
              <a:rPr lang="de-DE" sz="3200" dirty="0">
                <a:solidFill>
                  <a:srgbClr val="E4036F"/>
                </a:solidFill>
              </a:rPr>
              <a:t>d)	unmittelbar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69" y="1171436"/>
            <a:ext cx="5738244" cy="57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828719" y="216000"/>
            <a:ext cx="8783640" cy="57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7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Grundsätze demokratischer Wahlen</a:t>
            </a:r>
            <a:r>
              <a:rPr lang="de-DE" sz="27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| </a:t>
            </a:r>
            <a:r>
              <a:rPr lang="de-DE" sz="2000" b="1" dirty="0" smtClean="0">
                <a:solidFill>
                  <a:srgbClr val="FFFFFF"/>
                </a:solidFill>
                <a:latin typeface="Calibri" pitchFamily="34"/>
                <a:ea typeface="Arial" pitchFamily="18"/>
                <a:cs typeface="Arial" pitchFamily="18"/>
              </a:rPr>
              <a:t>Quiz</a:t>
            </a:r>
            <a:endParaRPr lang="de-DE" sz="2000" b="1" i="0" u="none" strike="noStrike" baseline="0" dirty="0">
              <a:ln>
                <a:noFill/>
              </a:ln>
              <a:solidFill>
                <a:srgbClr val="FFFFFF"/>
              </a:solidFill>
              <a:latin typeface="Calibri" pitchFamily="34"/>
              <a:ea typeface="Arial" pitchFamily="18"/>
              <a:cs typeface="Arial" pitchFamily="1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48105"/>
          <a:stretch/>
        </p:blipFill>
        <p:spPr>
          <a:xfrm>
            <a:off x="6259527" y="6256312"/>
            <a:ext cx="1818046" cy="9448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8173" y="2068489"/>
            <a:ext cx="70849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7A82"/>
                </a:solidFill>
              </a:rPr>
              <a:t>Was wird durch den Grundsatz der „freien Wahl“ gesichert?</a:t>
            </a:r>
          </a:p>
          <a:p>
            <a:endParaRPr lang="de-DE" sz="3200" dirty="0">
              <a:solidFill>
                <a:srgbClr val="007A82"/>
              </a:solidFill>
            </a:endParaRP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Teilnahme ist freiwillig.</a:t>
            </a: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Freiheit ein Foto des ausgefüllten Stimmzettels zu machen.</a:t>
            </a: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</a:t>
            </a:r>
            <a:r>
              <a:rPr lang="de-DE" sz="2600" dirty="0">
                <a:solidFill>
                  <a:srgbClr val="007A82"/>
                </a:solidFill>
              </a:rPr>
              <a:t>Teilnahme wird mit Freigetränken </a:t>
            </a:r>
            <a:r>
              <a:rPr lang="de-DE" sz="2600" dirty="0" smtClean="0">
                <a:solidFill>
                  <a:srgbClr val="007A82"/>
                </a:solidFill>
              </a:rPr>
              <a:t>gelohnt.</a:t>
            </a:r>
          </a:p>
          <a:p>
            <a:pPr marL="514350" indent="-514350">
              <a:buAutoNum type="alphaLcParenR"/>
            </a:pPr>
            <a:r>
              <a:rPr lang="de-DE" sz="2600" dirty="0" smtClean="0">
                <a:solidFill>
                  <a:srgbClr val="007A82"/>
                </a:solidFill>
              </a:rPr>
              <a:t>Die </a:t>
            </a:r>
            <a:r>
              <a:rPr lang="de-DE" sz="2600" dirty="0">
                <a:solidFill>
                  <a:srgbClr val="007A82"/>
                </a:solidFill>
              </a:rPr>
              <a:t>Freiheit beliebig viele Stimmzettel abzugeben. </a:t>
            </a:r>
          </a:p>
          <a:p>
            <a:endParaRPr lang="de-DE" sz="3200" dirty="0">
              <a:solidFill>
                <a:srgbClr val="007A8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6" y="2009443"/>
            <a:ext cx="3540354" cy="35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Application>Microsoft Office PowerPoint</Application>
  <PresentationFormat>Benutzerdefiniert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Arial Unicode MS</vt:lpstr>
      <vt:lpstr>Calibri</vt:lpstr>
      <vt:lpstr>Myriad Pro</vt:lpstr>
      <vt:lpstr>Tahoma</vt:lpstr>
      <vt:lpstr>Times New Roman</vt:lpstr>
      <vt:lpstr>Standard</vt:lpstr>
      <vt:lpstr>Titel1</vt:lpstr>
      <vt:lpstr>Titel2</vt:lpstr>
      <vt:lpstr>U18 – Bildungsmodul 1  #dannwaehldoch – aber warum sollte ich?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Irina Bolgert</dc:creator>
  <cp:lastModifiedBy>c.schilk</cp:lastModifiedBy>
  <cp:revision>187</cp:revision>
  <dcterms:created xsi:type="dcterms:W3CDTF">2013-01-22T07:16:41Z</dcterms:created>
  <dcterms:modified xsi:type="dcterms:W3CDTF">2021-09-02T07:41:12Z</dcterms:modified>
</cp:coreProperties>
</file>